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872" r:id="rId2"/>
    <p:sldMasterId id="2147483666" r:id="rId3"/>
    <p:sldMasterId id="2147483658" r:id="rId4"/>
  </p:sldMasterIdLst>
  <p:notesMasterIdLst>
    <p:notesMasterId r:id="rId36"/>
  </p:notesMasterIdLst>
  <p:handoutMasterIdLst>
    <p:handoutMasterId r:id="rId37"/>
  </p:handoutMasterIdLst>
  <p:sldIdLst>
    <p:sldId id="461" r:id="rId5"/>
    <p:sldId id="383" r:id="rId6"/>
    <p:sldId id="422" r:id="rId7"/>
    <p:sldId id="475" r:id="rId8"/>
    <p:sldId id="388" r:id="rId9"/>
    <p:sldId id="459" r:id="rId10"/>
    <p:sldId id="449" r:id="rId11"/>
    <p:sldId id="391" r:id="rId12"/>
    <p:sldId id="462" r:id="rId13"/>
    <p:sldId id="463" r:id="rId14"/>
    <p:sldId id="464" r:id="rId15"/>
    <p:sldId id="465" r:id="rId16"/>
    <p:sldId id="455" r:id="rId17"/>
    <p:sldId id="456" r:id="rId18"/>
    <p:sldId id="457" r:id="rId19"/>
    <p:sldId id="431" r:id="rId20"/>
    <p:sldId id="432" r:id="rId21"/>
    <p:sldId id="471" r:id="rId22"/>
    <p:sldId id="466" r:id="rId23"/>
    <p:sldId id="442" r:id="rId24"/>
    <p:sldId id="470" r:id="rId25"/>
    <p:sldId id="472" r:id="rId26"/>
    <p:sldId id="437" r:id="rId27"/>
    <p:sldId id="438" r:id="rId28"/>
    <p:sldId id="439" r:id="rId29"/>
    <p:sldId id="467" r:id="rId30"/>
    <p:sldId id="468" r:id="rId31"/>
    <p:sldId id="469" r:id="rId32"/>
    <p:sldId id="473" r:id="rId33"/>
    <p:sldId id="474" r:id="rId34"/>
    <p:sldId id="294" r:id="rId35"/>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Segoe" charset="0"/>
        <a:ea typeface="ＭＳ Ｐゴシック" charset="0"/>
        <a:cs typeface="MS PGothic" charset="0"/>
      </a:defRPr>
    </a:lvl1pPr>
    <a:lvl2pPr marL="457200" algn="l" defTabSz="457200" rtl="0" fontAlgn="base">
      <a:spcBef>
        <a:spcPct val="0"/>
      </a:spcBef>
      <a:spcAft>
        <a:spcPct val="0"/>
      </a:spcAft>
      <a:defRPr sz="2400" kern="1200">
        <a:solidFill>
          <a:schemeClr val="tx1"/>
        </a:solidFill>
        <a:latin typeface="Segoe" charset="0"/>
        <a:ea typeface="ＭＳ Ｐゴシック" charset="0"/>
        <a:cs typeface="MS PGothic" charset="0"/>
      </a:defRPr>
    </a:lvl2pPr>
    <a:lvl3pPr marL="914400" algn="l" defTabSz="457200" rtl="0" fontAlgn="base">
      <a:spcBef>
        <a:spcPct val="0"/>
      </a:spcBef>
      <a:spcAft>
        <a:spcPct val="0"/>
      </a:spcAft>
      <a:defRPr sz="2400" kern="1200">
        <a:solidFill>
          <a:schemeClr val="tx1"/>
        </a:solidFill>
        <a:latin typeface="Segoe" charset="0"/>
        <a:ea typeface="ＭＳ Ｐゴシック" charset="0"/>
        <a:cs typeface="MS PGothic" charset="0"/>
      </a:defRPr>
    </a:lvl3pPr>
    <a:lvl4pPr marL="1371600" algn="l" defTabSz="457200" rtl="0" fontAlgn="base">
      <a:spcBef>
        <a:spcPct val="0"/>
      </a:spcBef>
      <a:spcAft>
        <a:spcPct val="0"/>
      </a:spcAft>
      <a:defRPr sz="2400" kern="1200">
        <a:solidFill>
          <a:schemeClr val="tx1"/>
        </a:solidFill>
        <a:latin typeface="Segoe" charset="0"/>
        <a:ea typeface="ＭＳ Ｐゴシック" charset="0"/>
        <a:cs typeface="MS PGothic" charset="0"/>
      </a:defRPr>
    </a:lvl4pPr>
    <a:lvl5pPr marL="1828800" algn="l" defTabSz="457200" rtl="0" fontAlgn="base">
      <a:spcBef>
        <a:spcPct val="0"/>
      </a:spcBef>
      <a:spcAft>
        <a:spcPct val="0"/>
      </a:spcAft>
      <a:defRPr sz="2400" kern="1200">
        <a:solidFill>
          <a:schemeClr val="tx1"/>
        </a:solidFill>
        <a:latin typeface="Segoe" charset="0"/>
        <a:ea typeface="ＭＳ Ｐゴシック" charset="0"/>
        <a:cs typeface="MS PGothic" charset="0"/>
      </a:defRPr>
    </a:lvl5pPr>
    <a:lvl6pPr marL="2286000" algn="l" defTabSz="457200" rtl="0" eaLnBrk="1" latinLnBrk="0" hangingPunct="1">
      <a:defRPr sz="2400" kern="1200">
        <a:solidFill>
          <a:schemeClr val="tx1"/>
        </a:solidFill>
        <a:latin typeface="Segoe" charset="0"/>
        <a:ea typeface="ＭＳ Ｐゴシック" charset="0"/>
        <a:cs typeface="MS PGothic" charset="0"/>
      </a:defRPr>
    </a:lvl6pPr>
    <a:lvl7pPr marL="2743200" algn="l" defTabSz="457200" rtl="0" eaLnBrk="1" latinLnBrk="0" hangingPunct="1">
      <a:defRPr sz="2400" kern="1200">
        <a:solidFill>
          <a:schemeClr val="tx1"/>
        </a:solidFill>
        <a:latin typeface="Segoe" charset="0"/>
        <a:ea typeface="ＭＳ Ｐゴシック" charset="0"/>
        <a:cs typeface="MS PGothic" charset="0"/>
      </a:defRPr>
    </a:lvl7pPr>
    <a:lvl8pPr marL="3200400" algn="l" defTabSz="457200" rtl="0" eaLnBrk="1" latinLnBrk="0" hangingPunct="1">
      <a:defRPr sz="2400" kern="1200">
        <a:solidFill>
          <a:schemeClr val="tx1"/>
        </a:solidFill>
        <a:latin typeface="Segoe" charset="0"/>
        <a:ea typeface="ＭＳ Ｐゴシック" charset="0"/>
        <a:cs typeface="MS PGothic" charset="0"/>
      </a:defRPr>
    </a:lvl8pPr>
    <a:lvl9pPr marL="3657600" algn="l" defTabSz="457200" rtl="0" eaLnBrk="1" latinLnBrk="0" hangingPunct="1">
      <a:defRPr sz="2400" kern="1200">
        <a:solidFill>
          <a:schemeClr val="tx1"/>
        </a:solidFill>
        <a:latin typeface="Segoe" charset="0"/>
        <a:ea typeface="ＭＳ Ｐゴシック" charset="0"/>
        <a:cs typeface="MS PGothic" charset="0"/>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10gen 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clrMru>
    <a:srgbClr val="DFDFDF"/>
    <a:srgbClr val="C0C0C0"/>
    <a:srgbClr val="A2A2A2"/>
    <a:srgbClr val="858585"/>
    <a:srgbClr val="6C6C6C"/>
    <a:srgbClr val="535353"/>
    <a:srgbClr val="A3A2A2"/>
    <a:srgbClr val="C46E2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5" autoAdjust="0"/>
    <p:restoredTop sz="74168" autoAdjust="0"/>
  </p:normalViewPr>
  <p:slideViewPr>
    <p:cSldViewPr snapToGrid="0" snapToObjects="1">
      <p:cViewPr>
        <p:scale>
          <a:sx n="99" d="100"/>
          <a:sy n="99" d="100"/>
        </p:scale>
        <p:origin x="-1160" y="-80"/>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3384"/>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notesMaster" Target="notesMasters/notes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handoutMaster" Target="handoutMasters/handoutMaster1.xml"/><Relationship Id="rId38" Type="http://schemas.openxmlformats.org/officeDocument/2006/relationships/printerSettings" Target="printerSettings/printerSettings1.bin"/><Relationship Id="rId39" Type="http://schemas.openxmlformats.org/officeDocument/2006/relationships/commentAuthors" Target="commentAuthors.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363A4C4D-59EE-2246-8A8A-BC382FE15806}" type="datetimeFigureOut">
              <a:rPr lang="en-US"/>
              <a:pPr/>
              <a:t>4/1/14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081DC619-7CF8-B348-B28C-4EC8E968520E}" type="slidenum">
              <a:rPr lang="en-US"/>
              <a:pPr/>
              <a:t>‹#›</a:t>
            </a:fld>
            <a:endParaRPr lang="en-US"/>
          </a:p>
        </p:txBody>
      </p:sp>
    </p:spTree>
    <p:extLst>
      <p:ext uri="{BB962C8B-B14F-4D97-AF65-F5344CB8AC3E}">
        <p14:creationId xmlns:p14="http://schemas.microsoft.com/office/powerpoint/2010/main" val="8548099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74EB4956-4F27-264E-B23A-67A995E5F37F}" type="datetimeFigureOut">
              <a:rPr lang="en-US"/>
              <a:pPr/>
              <a:t>4/1/14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EBB0C9B5-07CC-6149-8DA6-C739CED6656D}" type="slidenum">
              <a:rPr lang="en-US"/>
              <a:pPr/>
              <a:t>‹#›</a:t>
            </a:fld>
            <a:endParaRPr lang="en-US"/>
          </a:p>
        </p:txBody>
      </p:sp>
    </p:spTree>
    <p:extLst>
      <p:ext uri="{BB962C8B-B14F-4D97-AF65-F5344CB8AC3E}">
        <p14:creationId xmlns:p14="http://schemas.microsoft.com/office/powerpoint/2010/main" val="2248946852"/>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S PGothic"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all!  </a:t>
            </a:r>
            <a:r>
              <a:rPr lang="en-US" baseline="0" dirty="0" smtClean="0"/>
              <a:t> This is Buzz Moschetti.   Welcome to today’s webinar entitled “How Financial </a:t>
            </a:r>
            <a:r>
              <a:rPr lang="en-US" baseline="0" dirty="0" err="1" smtClean="0"/>
              <a:t>Serivces</a:t>
            </a:r>
            <a:r>
              <a:rPr lang="en-US" baseline="0" dirty="0" smtClean="0"/>
              <a:t> Uses </a:t>
            </a:r>
            <a:r>
              <a:rPr lang="en-US" baseline="0" dirty="0" err="1" smtClean="0"/>
              <a:t>MongoDB</a:t>
            </a:r>
            <a:r>
              <a:rPr lang="en-US" baseline="0" dirty="0" smtClean="0"/>
              <a:t>” </a:t>
            </a:r>
          </a:p>
          <a:p>
            <a:endParaRPr lang="en-US" baseline="0" dirty="0" smtClean="0"/>
          </a:p>
          <a:p>
            <a:r>
              <a:rPr lang="en-US" baseline="0" dirty="0" smtClean="0"/>
              <a:t>I am an Enterprise Architect and today I’m going to talk about some popular use cases involving </a:t>
            </a:r>
            <a:r>
              <a:rPr lang="en-US" baseline="0" dirty="0" err="1" smtClean="0"/>
              <a:t>mongoDB</a:t>
            </a:r>
            <a:r>
              <a:rPr lang="en-US" baseline="0" dirty="0" smtClean="0"/>
              <a:t> that we’ve seen emerge in Financial Services – that being wholesale &amp; retail banking and insurance --  and the reasons that motivated the use of it.</a:t>
            </a:r>
          </a:p>
          <a:p>
            <a:endParaRPr lang="en-US" baseline="0" dirty="0" smtClean="0"/>
          </a:p>
          <a:p>
            <a:r>
              <a:rPr lang="en-US" baseline="0" dirty="0" smtClean="0"/>
              <a:t>First, some quick logistics:</a:t>
            </a:r>
          </a:p>
          <a:p>
            <a:r>
              <a:rPr lang="en-US" baseline="0" dirty="0" smtClean="0"/>
              <a:t>The presentation audio &amp; slides will be recorded and made available to you in about 24 hours.</a:t>
            </a:r>
          </a:p>
          <a:p>
            <a:r>
              <a:rPr lang="en-US" baseline="0" dirty="0" smtClean="0"/>
              <a:t>We have an hour set up but I’ll use about 40 minutes of that for the presentation with some time for Q &amp; A.</a:t>
            </a:r>
          </a:p>
          <a:p>
            <a:endParaRPr lang="en-US" baseline="0" dirty="0" smtClean="0"/>
          </a:p>
          <a:p>
            <a:r>
              <a:rPr lang="en-US" baseline="0" dirty="0" smtClean="0"/>
              <a:t>You can of course use the </a:t>
            </a:r>
            <a:r>
              <a:rPr lang="en-US" baseline="0" dirty="0" err="1" smtClean="0"/>
              <a:t>webex</a:t>
            </a:r>
            <a:r>
              <a:rPr lang="en-US" baseline="0" dirty="0" smtClean="0"/>
              <a:t> Q&amp;A box to ask those questions at any time but I will hold off answering them until the end.</a:t>
            </a:r>
          </a:p>
          <a:p>
            <a:r>
              <a:rPr lang="en-US" baseline="0" dirty="0" smtClean="0"/>
              <a:t>If you have technical issues, please send a </a:t>
            </a:r>
            <a:r>
              <a:rPr lang="en-US" baseline="0" dirty="0" err="1" smtClean="0"/>
              <a:t>webex</a:t>
            </a:r>
            <a:r>
              <a:rPr lang="en-US" baseline="0" dirty="0" smtClean="0"/>
              <a:t> chat message to the participant </a:t>
            </a:r>
            <a:r>
              <a:rPr lang="en-US" baseline="0" dirty="0" err="1" smtClean="0"/>
              <a:t>ID’d</a:t>
            </a:r>
            <a:r>
              <a:rPr lang="en-US" baseline="0" dirty="0" smtClean="0"/>
              <a:t> as </a:t>
            </a:r>
            <a:r>
              <a:rPr lang="en-US" baseline="0" dirty="0" err="1" smtClean="0"/>
              <a:t>mongoDB</a:t>
            </a:r>
            <a:r>
              <a:rPr lang="en-US" baseline="0" dirty="0" smtClean="0"/>
              <a:t> webinar team; otherwise keep your Qs focused on the content.</a:t>
            </a:r>
          </a:p>
          <a:p>
            <a:r>
              <a:rPr lang="en-US" baseline="0" dirty="0" smtClean="0"/>
              <a:t> </a:t>
            </a:r>
          </a:p>
          <a:p>
            <a:endParaRPr lang="en-US" baseline="0" dirty="0" smtClean="0"/>
          </a:p>
        </p:txBody>
      </p:sp>
      <p:sp>
        <p:nvSpPr>
          <p:cNvPr id="4" name="Slide Number Placeholder 3"/>
          <p:cNvSpPr>
            <a:spLocks noGrp="1"/>
          </p:cNvSpPr>
          <p:nvPr>
            <p:ph type="sldNum" sz="quarter" idx="10"/>
          </p:nvPr>
        </p:nvSpPr>
        <p:spPr/>
        <p:txBody>
          <a:bodyPr/>
          <a:lstStyle/>
          <a:p>
            <a:fld id="{C03BD989-EB36-C14F-BA7F-4739F7F25906}" type="slidenum">
              <a:rPr lang="en-US" smtClean="0"/>
              <a:t>1</a:t>
            </a:fld>
            <a:endParaRPr lang="en-US"/>
          </a:p>
        </p:txBody>
      </p:sp>
    </p:spTree>
    <p:extLst>
      <p:ext uri="{BB962C8B-B14F-4D97-AF65-F5344CB8AC3E}">
        <p14:creationId xmlns:p14="http://schemas.microsoft.com/office/powerpoint/2010/main" val="391450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compare RDBMS and document modeling,</a:t>
            </a:r>
            <a:r>
              <a:rPr lang="en-US" baseline="0" dirty="0" smtClean="0"/>
              <a:t> let</a:t>
            </a:r>
            <a:r>
              <a:rPr lang="fr-FR" baseline="0" dirty="0" smtClean="0"/>
              <a:t>’</a:t>
            </a:r>
            <a:r>
              <a:rPr lang="en-US" baseline="0" dirty="0" smtClean="0"/>
              <a:t>s take a simple example of phone numbers for a particular customer.</a:t>
            </a:r>
          </a:p>
          <a:p>
            <a:r>
              <a:rPr lang="en-US" baseline="0" dirty="0" smtClean="0"/>
              <a:t/>
            </a:r>
          </a:p>
          <a:p>
            <a:r>
              <a:rPr lang="en-US" baseline="0" dirty="0" smtClean="0"/>
              <a:t>Even for simple structures – a list of phone number within a customer – the data is split across 2 tables.</a:t>
            </a:r>
          </a:p>
          <a:p>
            <a:endParaRPr lang="en-US" baseline="0" dirty="0" smtClean="0"/>
          </a:p>
          <a:p>
            <a:r>
              <a:rPr lang="en-US" baseline="0" dirty="0" smtClean="0"/>
              <a:t>What are the consequences?</a:t>
            </a:r>
          </a:p>
          <a:p>
            <a:r>
              <a:rPr lang="en-US" dirty="0" smtClean="0"/>
              <a:t>Managing</a:t>
            </a:r>
            <a:r>
              <a:rPr lang="en-US" baseline="0" dirty="0" smtClean="0"/>
              <a:t> relationship between customer and phones is non-trivial</a:t>
            </a:r>
          </a:p>
          <a:p>
            <a:r>
              <a:rPr lang="en-US" baseline="0" dirty="0" smtClean="0"/>
              <a:t>	This case is the friendly one because the same ID for the customer table is used for phones; that is not always the case, and separate foreign keys must be created and assigned o both tables.</a:t>
            </a:r>
          </a:p>
          <a:p>
            <a:r>
              <a:rPr lang="en-US" baseline="0" dirty="0" smtClean="0"/>
              <a:t>	Of course, be mindful of customers WITHOUT phones because this changes common JOIN relationships!</a:t>
            </a:r>
          </a:p>
          <a:p>
            <a:endParaRPr lang="en-US" baseline="0" dirty="0" smtClean="0"/>
          </a:p>
          <a:p>
            <a:r>
              <a:rPr lang="en-US" baseline="0" dirty="0" smtClean="0"/>
              <a:t>This approach clearly gets more complicated the more “</a:t>
            </a:r>
            <a:r>
              <a:rPr lang="en-US" baseline="0" dirty="0" err="1" smtClean="0"/>
              <a:t>subentities</a:t>
            </a:r>
            <a:r>
              <a:rPr lang="en-US" baseline="0" dirty="0" smtClean="0"/>
              <a:t>” exist for a particular design – especially those involving lists of plain scalar values</a:t>
            </a:r>
          </a:p>
          <a:p>
            <a:r>
              <a:rPr lang="en-US" baseline="0" dirty="0" smtClean="0"/>
              <a:t>	phone_0, phone_1</a:t>
            </a:r>
          </a:p>
          <a:p>
            <a:r>
              <a:rPr lang="en-US" baseline="0" dirty="0" smtClean="0"/>
              <a:t>	value_0, value_1, etc.</a:t>
            </a:r>
          </a:p>
          <a:p>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10</a:t>
            </a:fld>
            <a:endParaRPr lang="en-US"/>
          </a:p>
        </p:txBody>
      </p:sp>
    </p:spTree>
    <p:extLst>
      <p:ext uri="{BB962C8B-B14F-4D97-AF65-F5344CB8AC3E}">
        <p14:creationId xmlns:p14="http://schemas.microsoft.com/office/powerpoint/2010/main" val="3419620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mongoDB</a:t>
            </a:r>
            <a:r>
              <a:rPr lang="en-US" dirty="0" smtClean="0"/>
              <a:t>, you model your data the</a:t>
            </a:r>
            <a:r>
              <a:rPr lang="en-US" baseline="0" dirty="0" smtClean="0"/>
              <a:t> way it is naturally associated</a:t>
            </a:r>
          </a:p>
          <a:p>
            <a:r>
              <a:rPr lang="en-US" baseline="0" dirty="0" smtClean="0"/>
              <a:t>	Lists of things remain lists of things</a:t>
            </a:r>
          </a:p>
          <a:p>
            <a:r>
              <a:rPr lang="en-US" baseline="0" dirty="0" smtClean="0"/>
              <a:t>	No extra steps with foreign keys</a:t>
            </a:r>
          </a:p>
          <a:p>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11</a:t>
            </a:fld>
            <a:endParaRPr lang="en-US"/>
          </a:p>
        </p:txBody>
      </p:sp>
    </p:spTree>
    <p:extLst>
      <p:ext uri="{BB962C8B-B14F-4D97-AF65-F5344CB8AC3E}">
        <p14:creationId xmlns:p14="http://schemas.microsoft.com/office/powerpoint/2010/main" val="6869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because</a:t>
            </a:r>
            <a:r>
              <a:rPr lang="en-US" baseline="0" dirty="0" smtClean="0"/>
              <a:t> </a:t>
            </a:r>
            <a:r>
              <a:rPr lang="en-US" baseline="0" dirty="0" err="1" smtClean="0"/>
              <a:t>mongoDB</a:t>
            </a:r>
            <a:r>
              <a:rPr lang="en-US" baseline="0" dirty="0" smtClean="0"/>
              <a:t> is </a:t>
            </a:r>
            <a:r>
              <a:rPr lang="en-US" baseline="0" dirty="0" err="1" smtClean="0"/>
              <a:t>NoSQL</a:t>
            </a:r>
            <a:r>
              <a:rPr lang="en-US" baseline="0" dirty="0" smtClean="0"/>
              <a:t> does not mean it is without application-friendly features that are required for a general purpose database</a:t>
            </a:r>
          </a:p>
          <a:p>
            <a:endParaRPr lang="en-US" baseline="0" dirty="0" smtClean="0"/>
          </a:p>
          <a:p>
            <a:r>
              <a:rPr lang="en-US" baseline="0" dirty="0" smtClean="0"/>
              <a:t>Rich Queries and Aggregation are “expected” functions of a database and </a:t>
            </a:r>
            <a:r>
              <a:rPr lang="en-US" baseline="0" dirty="0" err="1" smtClean="0"/>
              <a:t>mongoDB</a:t>
            </a:r>
            <a:r>
              <a:rPr lang="en-US" baseline="0" dirty="0" smtClean="0"/>
              <a:t> has powerful offerings for both, complete with primary and secondary index support.</a:t>
            </a:r>
          </a:p>
          <a:p>
            <a:endParaRPr lang="en-US" baseline="0" dirty="0" smtClean="0"/>
          </a:p>
          <a:p>
            <a:r>
              <a:rPr lang="en-US" dirty="0" smtClean="0"/>
              <a:t>Text, Geo, and </a:t>
            </a:r>
            <a:r>
              <a:rPr lang="en-US" dirty="0" err="1" smtClean="0"/>
              <a:t>MapReduce</a:t>
            </a:r>
            <a:r>
              <a:rPr lang="en-US" dirty="0" smtClean="0"/>
              <a:t> are extended features of the platform.</a:t>
            </a:r>
          </a:p>
          <a:p>
            <a:endParaRPr lang="en-US" dirty="0" smtClean="0"/>
          </a:p>
          <a:p>
            <a:endParaRPr lang="en-US" dirty="0" smtClean="0"/>
          </a:p>
          <a:p>
            <a:r>
              <a:rPr lang="en-US" dirty="0" smtClean="0"/>
              <a:t>NOW</a:t>
            </a:r>
            <a:r>
              <a:rPr lang="en-US" baseline="0" dirty="0" smtClean="0"/>
              <a:t> – let’s move on to use cases within financial </a:t>
            </a:r>
            <a:r>
              <a:rPr lang="en-US" baseline="0" dirty="0" err="1" smtClean="0"/>
              <a:t>serivces</a:t>
            </a:r>
            <a:endParaRPr lang="en-US" dirty="0" smtClean="0"/>
          </a:p>
        </p:txBody>
      </p:sp>
      <p:sp>
        <p:nvSpPr>
          <p:cNvPr id="4" name="Slide Number Placeholder 3"/>
          <p:cNvSpPr>
            <a:spLocks noGrp="1"/>
          </p:cNvSpPr>
          <p:nvPr>
            <p:ph type="sldNum" sz="quarter" idx="10"/>
          </p:nvPr>
        </p:nvSpPr>
        <p:spPr/>
        <p:txBody>
          <a:bodyPr/>
          <a:lstStyle/>
          <a:p>
            <a:fld id="{EBB0C9B5-07CC-6149-8DA6-C739CED6656D}" type="slidenum">
              <a:rPr lang="en-US" smtClean="0"/>
              <a:pPr/>
              <a:t>12</a:t>
            </a:fld>
            <a:endParaRPr lang="en-US"/>
          </a:p>
        </p:txBody>
      </p:sp>
    </p:spTree>
    <p:extLst>
      <p:ext uri="{BB962C8B-B14F-4D97-AF65-F5344CB8AC3E}">
        <p14:creationId xmlns:p14="http://schemas.microsoft.com/office/powerpoint/2010/main" val="3459631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we consider Financial</a:t>
            </a:r>
            <a:r>
              <a:rPr lang="en-US" baseline="0" dirty="0" smtClean="0"/>
              <a:t> Services to be capital markets, retail, and insurance.</a:t>
            </a:r>
          </a:p>
          <a:p>
            <a:endParaRPr lang="en-US" baseline="0" dirty="0" smtClean="0"/>
          </a:p>
          <a:p>
            <a:r>
              <a:rPr lang="en-US" baseline="0" dirty="0" smtClean="0"/>
              <a:t>Starting with cap </a:t>
            </a:r>
            <a:r>
              <a:rPr lang="en-US" baseline="0" dirty="0" err="1" smtClean="0"/>
              <a:t>mkts</a:t>
            </a:r>
            <a:r>
              <a:rPr lang="en-US" baseline="0" dirty="0" smtClean="0"/>
              <a:t>, here is a summary of use cases we have developed with customers.</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t>I won’t read through these because you can peruse them at your leisure after the webinar.</a:t>
            </a:r>
          </a:p>
          <a:p>
            <a:endParaRPr lang="en-US" baseline="0" dirty="0" smtClean="0"/>
          </a:p>
          <a:p>
            <a:r>
              <a:rPr lang="en-US" baseline="0" dirty="0" smtClean="0"/>
              <a:t>Broad swath of areas covered from front to back office.</a:t>
            </a:r>
          </a:p>
          <a:p>
            <a:r>
              <a:rPr lang="en-US" baseline="0" dirty="0" smtClean="0"/>
              <a:t>Of note:	Strong cross-asset theme</a:t>
            </a:r>
          </a:p>
          <a:p>
            <a:endParaRPr lang="en-US" baseline="0" dirty="0" smtClean="0"/>
          </a:p>
          <a:p>
            <a:r>
              <a:rPr lang="en-US" baseline="0" dirty="0" smtClean="0"/>
              <a:t>As we move forward, we’ll see some some common patterns emerging from these specific uses, across all financial services.</a:t>
            </a:r>
          </a:p>
          <a:p>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13</a:t>
            </a:fld>
            <a:endParaRPr lang="en-US"/>
          </a:p>
        </p:txBody>
      </p:sp>
    </p:spTree>
    <p:extLst>
      <p:ext uri="{BB962C8B-B14F-4D97-AF65-F5344CB8AC3E}">
        <p14:creationId xmlns:p14="http://schemas.microsoft.com/office/powerpoint/2010/main" val="427947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Retail, with a far larger direct customer base, </a:t>
            </a:r>
            <a:r>
              <a:rPr lang="en-US" baseline="0" dirty="0" smtClean="0"/>
              <a:t> brings 360 degree view of the customer with respect to internal (possibly legacy) systems together with modern and exciting concepts such as mobile deployment, alternative rewards programs, and rapid feature-trend development.   This is very top-side kind of activity..</a:t>
            </a:r>
          </a:p>
          <a:p>
            <a:endParaRPr lang="en-US" baseline="0" dirty="0" smtClean="0"/>
          </a:p>
          <a:p>
            <a:r>
              <a:rPr lang="en-US" baseline="0" dirty="0" smtClean="0"/>
              <a:t>Interestingly, it also focuses on the back end – trade surveillance, risk, threat detection, and other fairly serious sounding and important activities!   </a:t>
            </a:r>
          </a:p>
          <a:p>
            <a:r>
              <a:rPr lang="en-US" baseline="0" dirty="0" smtClean="0"/>
              <a:t>You can see that many of the use cases are similar to capital markets.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14</a:t>
            </a:fld>
            <a:endParaRPr lang="en-US"/>
          </a:p>
        </p:txBody>
      </p:sp>
    </p:spTree>
    <p:extLst>
      <p:ext uri="{BB962C8B-B14F-4D97-AF65-F5344CB8AC3E}">
        <p14:creationId xmlns:p14="http://schemas.microsoft.com/office/powerpoint/2010/main" val="4019056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Insurance is similar to Retail Banking – large direct customer base, </a:t>
            </a:r>
            <a:r>
              <a:rPr lang="en-US" baseline="0" dirty="0" smtClean="0"/>
              <a:t>360 degree view of the customer and marketing / distribution channel optimization capabilities,   </a:t>
            </a:r>
          </a:p>
          <a:p>
            <a:endParaRPr lang="en-US" baseline="0" dirty="0" smtClean="0"/>
          </a:p>
          <a:p>
            <a:r>
              <a:rPr lang="en-US" baseline="0" dirty="0" smtClean="0"/>
              <a:t>Many of the same themes:    data consolidation, historical preservation of activity, and cross-asset flexible risk modeling.</a:t>
            </a:r>
          </a:p>
          <a:p>
            <a:endParaRPr lang="en-US" dirty="0" smtClean="0"/>
          </a:p>
          <a:p>
            <a:r>
              <a:rPr lang="en-US" dirty="0" smtClean="0"/>
              <a:t>In</a:t>
            </a:r>
            <a:r>
              <a:rPr lang="en-US" baseline="0" dirty="0" smtClean="0"/>
              <a:t> particular, the client-view integration of P&amp;C, life, annuities, and other offerings across what was traditionally very separate aspects of the business (and therefore very separate systems) has had profound effects on the technology,  customer relationship management, and targeted business growth.</a:t>
            </a:r>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15</a:t>
            </a:fld>
            <a:endParaRPr lang="en-US"/>
          </a:p>
        </p:txBody>
      </p:sp>
    </p:spTree>
    <p:extLst>
      <p:ext uri="{BB962C8B-B14F-4D97-AF65-F5344CB8AC3E}">
        <p14:creationId xmlns:p14="http://schemas.microsoft.com/office/powerpoint/2010/main" val="4262447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get to the heart of it and examine four use case patterns in detail.</a:t>
            </a:r>
            <a:r>
              <a:rPr lang="en-US" baseline="0" dirty="0" smtClean="0"/>
              <a:t>   Pretty much all of the use cases described in the past few pages can be described in a few patterns, which is good architecture.</a:t>
            </a:r>
          </a:p>
          <a:p>
            <a:endParaRPr lang="en-US" dirty="0" smtClean="0"/>
          </a:p>
          <a:p>
            <a:r>
              <a:rPr lang="en-US" dirty="0" smtClean="0"/>
              <a:t>The patterns are Data</a:t>
            </a:r>
            <a:r>
              <a:rPr lang="en-US" baseline="0" dirty="0" smtClean="0"/>
              <a:t> Consolidation,  Point-Of-Origin, Reference Data Distribution, and Tick Data Management</a:t>
            </a:r>
          </a:p>
          <a:p>
            <a:endParaRPr lang="en-US" dirty="0" smtClean="0"/>
          </a:p>
          <a:p>
            <a:r>
              <a:rPr lang="en-US" dirty="0" smtClean="0"/>
              <a:t>Starting with Data Consolidation:   </a:t>
            </a:r>
            <a:endParaRPr lang="en-US" baseline="0" dirty="0" smtClean="0"/>
          </a:p>
          <a:p>
            <a:r>
              <a:rPr lang="en-US" baseline="0" dirty="0" smtClean="0"/>
              <a:t>Most solutions look like this.    Data on the left goes through a series of “processing steps” – and we’ll look at THAT in a moment – and ends up in a giant warehouse.</a:t>
            </a:r>
          </a:p>
          <a:p>
            <a:endParaRPr lang="en-US" baseline="0" dirty="0" smtClean="0"/>
          </a:p>
          <a:p>
            <a:r>
              <a:rPr lang="en-US" baseline="0" dirty="0" smtClean="0"/>
              <a:t>Why has this been a problem historically?</a:t>
            </a:r>
            <a:endParaRPr lang="en-US" dirty="0" smtClean="0"/>
          </a:p>
          <a:p>
            <a:r>
              <a:rPr lang="en-US" baseline="0" dirty="0" smtClean="0"/>
              <a:t>Largely because of 2 points:    Details lost or obscured   and    inflexible schema to adapt to change.   It’s hard enough for the feeder systems to manage their schemas; what happens when everything is brought together into a warehouse?    More often than not, you end up with the giant 1000 table data warehouse.</a:t>
            </a:r>
          </a:p>
          <a:p>
            <a:endParaRPr lang="en-US" baseline="0" dirty="0" smtClean="0"/>
          </a:p>
          <a:p>
            <a:r>
              <a:rPr lang="en-US" baseline="0" dirty="0" smtClean="0"/>
              <a:t>In addition to the Impact points above, this overall design is more expensive than it needs to be especially when you factor in testing regions.   Q/A must be ferocious here to ensure that the data is moving left to right smoothly.</a:t>
            </a:r>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16</a:t>
            </a:fld>
            <a:endParaRPr lang="en-US"/>
          </a:p>
        </p:txBody>
      </p:sp>
    </p:spTree>
    <p:extLst>
      <p:ext uri="{BB962C8B-B14F-4D97-AF65-F5344CB8AC3E}">
        <p14:creationId xmlns:p14="http://schemas.microsoft.com/office/powerpoint/2010/main" val="1717475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least from a </a:t>
            </a:r>
            <a:r>
              <a:rPr lang="en-US" dirty="0" err="1" smtClean="0"/>
              <a:t>powerpoint</a:t>
            </a:r>
            <a:r>
              <a:rPr lang="en-US" dirty="0" smtClean="0"/>
              <a:t> view, the </a:t>
            </a:r>
            <a:r>
              <a:rPr lang="en-US" dirty="0" err="1" smtClean="0"/>
              <a:t>mongoDB</a:t>
            </a:r>
            <a:r>
              <a:rPr lang="en-US" dirty="0" smtClean="0"/>
              <a:t> </a:t>
            </a:r>
            <a:r>
              <a:rPr lang="en-US" baseline="0" dirty="0" smtClean="0"/>
              <a:t>solution looks similar.   Perhaps comfortably so!</a:t>
            </a:r>
          </a:p>
          <a:p>
            <a:endParaRPr lang="en-US" baseline="0" dirty="0" smtClean="0"/>
          </a:p>
          <a:p>
            <a:r>
              <a:rPr lang="en-US" baseline="0" dirty="0" smtClean="0"/>
              <a:t>So what is different here?    What makes a </a:t>
            </a:r>
            <a:r>
              <a:rPr lang="en-US" baseline="0" dirty="0" err="1" smtClean="0"/>
              <a:t>mongoDB</a:t>
            </a:r>
            <a:r>
              <a:rPr lang="en-US" baseline="0" dirty="0" smtClean="0"/>
              <a:t> hub different than an RDBMS hub?    Did we simply drop a green leaf into the picture and raise the victory flag?   Couldn’t we </a:t>
            </a:r>
            <a:r>
              <a:rPr lang="en-US" baseline="0" dirty="0" err="1" smtClean="0"/>
              <a:t>realtime</a:t>
            </a:r>
            <a:r>
              <a:rPr lang="en-US" baseline="0" dirty="0" smtClean="0"/>
              <a:t> enable the RDBMS hub and skip the </a:t>
            </a:r>
            <a:r>
              <a:rPr lang="en-US" baseline="0" dirty="0" err="1" smtClean="0"/>
              <a:t>datamarts</a:t>
            </a:r>
            <a:r>
              <a:rPr lang="en-US" baseline="0" dirty="0" smtClean="0"/>
              <a:t> and get to a picture that looks like this?   Well clearly you could do those things but that’s NOT the critical issue here.</a:t>
            </a:r>
          </a:p>
          <a:p>
            <a:endParaRPr lang="en-US" baseline="0" dirty="0" smtClean="0"/>
          </a:p>
          <a:p>
            <a:r>
              <a:rPr lang="en-US" baseline="0" dirty="0" smtClean="0"/>
              <a:t>The real issue lies in dynamic schema and low-cost horizontal scaling</a:t>
            </a:r>
          </a:p>
          <a:p>
            <a:pPr marL="228600" indent="-228600">
              <a:buAutoNum type="arabicPeriod"/>
            </a:pPr>
            <a:r>
              <a:rPr lang="en-US" baseline="0" dirty="0" smtClean="0"/>
              <a:t>Dynamic schema allows the feeder systems to drive the data types and the overall shape of the data instead of having to “reinterpret” this information on the hub</a:t>
            </a:r>
          </a:p>
          <a:p>
            <a:pPr marL="228600" indent="-228600">
              <a:buAutoNum type="arabicPeriod"/>
            </a:pPr>
            <a:r>
              <a:rPr lang="en-US" baseline="0" dirty="0" smtClean="0"/>
              <a:t>Horizontal scaling means your hub can grow from 10GB to 10TB or more with consistent performance and operational integrity and management including resiliency (HA) and DR (</a:t>
            </a:r>
            <a:r>
              <a:rPr lang="en-US" baseline="0" dirty="0" err="1" smtClean="0"/>
              <a:t>esp</a:t>
            </a:r>
            <a:r>
              <a:rPr lang="en-US" baseline="0" dirty="0" smtClean="0"/>
              <a:t> multi data center recovery).</a:t>
            </a:r>
          </a:p>
          <a:p>
            <a:pPr marL="228600" indent="-228600">
              <a:buAutoNum type="arabicPeriod"/>
            </a:pPr>
            <a:endParaRPr lang="en-US" baseline="0" dirty="0" smtClean="0"/>
          </a:p>
          <a:p>
            <a:pPr marL="0" indent="0">
              <a:buNone/>
            </a:pPr>
            <a:r>
              <a:rPr lang="en-US" baseline="0" dirty="0" smtClean="0"/>
              <a:t>On other words, even if you eliminate the marts and make the hub </a:t>
            </a:r>
            <a:r>
              <a:rPr lang="en-US" baseline="0" dirty="0" err="1" smtClean="0"/>
              <a:t>realtime</a:t>
            </a:r>
            <a:r>
              <a:rPr lang="en-US" baseline="0" dirty="0" smtClean="0"/>
              <a:t>, you will likely end up with a 1000 table, brittle, hard to change data hub.</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17</a:t>
            </a:fld>
            <a:endParaRPr lang="en-US"/>
          </a:p>
        </p:txBody>
      </p:sp>
    </p:spTree>
    <p:extLst>
      <p:ext uri="{BB962C8B-B14F-4D97-AF65-F5344CB8AC3E}">
        <p14:creationId xmlns:p14="http://schemas.microsoft.com/office/powerpoint/2010/main" val="2373562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all about The Arrow.    The arrow is the single most misleading thing in architecture</a:t>
            </a:r>
            <a:r>
              <a:rPr lang="en-US" baseline="0" dirty="0" smtClean="0"/>
              <a:t> diagrams today.</a:t>
            </a:r>
            <a:endParaRPr lang="en-US" dirty="0" smtClean="0"/>
          </a:p>
          <a:p>
            <a:endParaRPr lang="en-US" dirty="0" smtClean="0"/>
          </a:p>
          <a:p>
            <a:r>
              <a:rPr lang="en-US" dirty="0" smtClean="0"/>
              <a:t>The</a:t>
            </a:r>
            <a:r>
              <a:rPr lang="en-US" baseline="0" dirty="0" smtClean="0"/>
              <a:t> “arrow” represents MUCH more than just “data in A going to B.”</a:t>
            </a:r>
          </a:p>
          <a:p>
            <a:endParaRPr lang="en-US" baseline="0" dirty="0" smtClean="0"/>
          </a:p>
          <a:p>
            <a:r>
              <a:rPr lang="en-US" dirty="0" smtClean="0"/>
              <a:t>In the traditional approach,</a:t>
            </a:r>
            <a:r>
              <a:rPr lang="en-US" baseline="0" dirty="0" smtClean="0"/>
              <a:t> almost from the get-go, data is extracted from the RDBMS into CSV or via ETL and immediately begins to lose fidelity.   If you think back to the Customer and Phones example before, instead of extracting a complete customer entity, we likely will get two sets of files or worse – a </a:t>
            </a:r>
            <a:r>
              <a:rPr lang="en-US" baseline="0" dirty="0" err="1" smtClean="0"/>
              <a:t>lossy</a:t>
            </a:r>
            <a:r>
              <a:rPr lang="en-US" baseline="0" dirty="0" smtClean="0"/>
              <a:t> blend that perhaps only provide the first phone number!</a:t>
            </a:r>
          </a:p>
          <a:p>
            <a:r>
              <a:rPr lang="en-US" baseline="0" dirty="0" smtClean="0"/>
              <a:t>After the extract, the loader and the target RDBMS have to have the right schema in place and good luck to an application trying to re-engineer the relationship between some of these things especially as the data shapes change.    We all know what happens to CSV based environments when data changes – and that is to make a NEW feed.</a:t>
            </a:r>
          </a:p>
          <a:p>
            <a:endParaRPr lang="en-US" baseline="0" dirty="0" smtClean="0"/>
          </a:p>
          <a:p>
            <a:r>
              <a:rPr lang="en-US" baseline="0" dirty="0" smtClean="0"/>
              <a:t>In the </a:t>
            </a:r>
            <a:r>
              <a:rPr lang="en-US" baseline="0" dirty="0" err="1" smtClean="0"/>
              <a:t>mongoDB</a:t>
            </a:r>
            <a:r>
              <a:rPr lang="en-US" baseline="0" dirty="0" smtClean="0"/>
              <a:t> approach, the feeder system can extract entities in as much fidelity and richness of shape as appropriate.   Because JSON is self-descriptive, new fields and indeed, complete new substructures can be added without changing the feed environment OR THE TARGET </a:t>
            </a:r>
            <a:r>
              <a:rPr lang="en-US" baseline="0" dirty="0" err="1" smtClean="0"/>
              <a:t>mongoDB</a:t>
            </a:r>
            <a:r>
              <a:rPr lang="en-US" baseline="0" dirty="0" smtClean="0"/>
              <a:t> HUB!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18</a:t>
            </a:fld>
            <a:endParaRPr lang="en-US"/>
          </a:p>
        </p:txBody>
      </p:sp>
    </p:spTree>
    <p:extLst>
      <p:ext uri="{BB962C8B-B14F-4D97-AF65-F5344CB8AC3E}">
        <p14:creationId xmlns:p14="http://schemas.microsoft.com/office/powerpoint/2010/main" val="2373562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9318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marL="171450" indent="-171450">
              <a:buFontTx/>
              <a:buChar char="•"/>
            </a:pPr>
            <a:r>
              <a:rPr lang="en-US" dirty="0" smtClean="0">
                <a:latin typeface="Calibri" charset="0"/>
                <a:ea typeface="MS PGothic" charset="0"/>
              </a:rPr>
              <a:t>One of prouder moments</a:t>
            </a:r>
          </a:p>
          <a:p>
            <a:pPr marL="171450" indent="-171450">
              <a:buFontTx/>
              <a:buChar char="•"/>
            </a:pPr>
            <a:endParaRPr lang="en-US" dirty="0" smtClean="0">
              <a:latin typeface="Calibri" charset="0"/>
              <a:ea typeface="MS PGothic" charset="0"/>
            </a:endParaRPr>
          </a:p>
          <a:p>
            <a:pPr marL="171450" indent="-171450">
              <a:buFontTx/>
              <a:buChar char="•"/>
            </a:pPr>
            <a:r>
              <a:rPr lang="en-US" dirty="0" smtClean="0">
                <a:latin typeface="Calibri" charset="0"/>
                <a:ea typeface="MS PGothic" charset="0"/>
              </a:rPr>
              <a:t>First feeder systems were plumbed in ONE</a:t>
            </a:r>
            <a:r>
              <a:rPr lang="en-US" baseline="0" dirty="0" smtClean="0">
                <a:latin typeface="Calibri" charset="0"/>
                <a:ea typeface="MS PGothic" charset="0"/>
              </a:rPr>
              <a:t> MONTH</a:t>
            </a:r>
          </a:p>
          <a:p>
            <a:pPr marL="171450" indent="-171450">
              <a:buFontTx/>
              <a:buChar char="•"/>
            </a:pPr>
            <a:endParaRPr lang="en-US" baseline="0" dirty="0" smtClean="0">
              <a:latin typeface="Calibri" charset="0"/>
              <a:ea typeface="MS PGothic" charset="0"/>
            </a:endParaRPr>
          </a:p>
          <a:p>
            <a:pPr marL="171450" indent="-171450">
              <a:buFontTx/>
              <a:buChar char="•"/>
            </a:pPr>
            <a:endParaRPr lang="en-US" dirty="0">
              <a:latin typeface="Calibri" charset="0"/>
              <a:ea typeface="MS PGothic" charset="0"/>
            </a:endParaRPr>
          </a:p>
        </p:txBody>
      </p:sp>
      <p:sp>
        <p:nvSpPr>
          <p:cNvPr id="9318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fld id="{FBE11DBE-F99B-A34E-8E6B-7F4F5AE25DBF}" type="slidenum">
              <a:rPr lang="en-US" sz="1200">
                <a:latin typeface="Calibri" charset="0"/>
              </a:rPr>
              <a:pPr eaLnBrk="1" hangingPunct="1"/>
              <a:t>19</a:t>
            </a:fld>
            <a:endParaRPr lang="en-US" sz="12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2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MS PGothic" charset="0"/>
              </a:rPr>
              <a:t>Acknowledging</a:t>
            </a:r>
            <a:r>
              <a:rPr lang="en-US" baseline="0" dirty="0" smtClean="0">
                <a:latin typeface="Calibri" charset="0"/>
                <a:ea typeface="MS PGothic" charset="0"/>
              </a:rPr>
              <a:t> this may be new for some percentage of the audience, I’ll spend a few minutes doing an overview of </a:t>
            </a:r>
            <a:r>
              <a:rPr lang="en-US" baseline="0" dirty="0" err="1" smtClean="0">
                <a:latin typeface="Calibri" charset="0"/>
                <a:ea typeface="MS PGothic" charset="0"/>
              </a:rPr>
              <a:t>mongoDB</a:t>
            </a:r>
            <a:r>
              <a:rPr lang="en-US" baseline="0" dirty="0" smtClean="0">
                <a:latin typeface="Calibri" charset="0"/>
                <a:ea typeface="MS PGothic" charset="0"/>
              </a:rPr>
              <a:t>.</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dirty="0" smtClean="0">
                <a:latin typeface="Calibri" charset="0"/>
                <a:ea typeface="MS PGothic" charset="0"/>
              </a:rPr>
              <a:t>What is it?</a:t>
            </a:r>
          </a:p>
          <a:p>
            <a:pPr eaLnBrk="1" hangingPunct="1">
              <a:spcBef>
                <a:spcPct val="0"/>
              </a:spcBef>
            </a:pPr>
            <a:endParaRPr lang="en-US" dirty="0" smtClean="0">
              <a:latin typeface="Calibri" charset="0"/>
              <a:ea typeface="MS PGothic" charset="0"/>
            </a:endParaRPr>
          </a:p>
          <a:p>
            <a:pPr eaLnBrk="1" hangingPunct="1">
              <a:spcBef>
                <a:spcPct val="0"/>
              </a:spcBef>
            </a:pPr>
            <a:r>
              <a:rPr lang="en-US" dirty="0" smtClean="0">
                <a:latin typeface="Calibri" charset="0"/>
                <a:ea typeface="MS PGothic" charset="0"/>
              </a:rPr>
              <a:t>It is a general purpose</a:t>
            </a:r>
            <a:r>
              <a:rPr lang="en-US" baseline="0" dirty="0" smtClean="0">
                <a:latin typeface="Calibri" charset="0"/>
                <a:ea typeface="MS PGothic" charset="0"/>
              </a:rPr>
              <a:t> document store database.   </a:t>
            </a:r>
          </a:p>
          <a:p>
            <a:pPr eaLnBrk="1" hangingPunct="1">
              <a:spcBef>
                <a:spcPct val="0"/>
              </a:spcBef>
            </a:pPr>
            <a:r>
              <a:rPr lang="en-US" baseline="0" dirty="0" smtClean="0">
                <a:latin typeface="Calibri" charset="0"/>
                <a:ea typeface="MS PGothic" charset="0"/>
              </a:rPr>
              <a:t>General purpose means CRUD (create read update delete) works similar to traditional databases, esp. RDBMS.   Content that is saved is immediately readable and indexed and available to query through a rich query language.   This is major differentiator in the </a:t>
            </a:r>
            <a:r>
              <a:rPr lang="en-US" baseline="0" dirty="0" err="1" smtClean="0">
                <a:latin typeface="Calibri" charset="0"/>
                <a:ea typeface="MS PGothic" charset="0"/>
              </a:rPr>
              <a:t>NoSQL</a:t>
            </a:r>
            <a:r>
              <a:rPr lang="en-US" baseline="0" dirty="0" smtClean="0">
                <a:latin typeface="Calibri" charset="0"/>
                <a:ea typeface="MS PGothic" charset="0"/>
              </a:rPr>
              <a:t> space.</a:t>
            </a:r>
          </a:p>
          <a:p>
            <a:pPr eaLnBrk="1" hangingPunct="1">
              <a:spcBef>
                <a:spcPct val="0"/>
              </a:spcBef>
            </a:pPr>
            <a:endParaRPr lang="en-US" baseline="0" dirty="0" smtClean="0">
              <a:latin typeface="Calibri" charset="0"/>
              <a:ea typeface="MS PGothic" charset="0"/>
            </a:endParaRPr>
          </a:p>
          <a:p>
            <a:pPr eaLnBrk="1" hangingPunct="1">
              <a:spcBef>
                <a:spcPct val="0"/>
              </a:spcBef>
            </a:pPr>
            <a:r>
              <a:rPr lang="en-US" baseline="0" dirty="0" smtClean="0">
                <a:latin typeface="Calibri" charset="0"/>
                <a:ea typeface="MS PGothic" charset="0"/>
              </a:rPr>
              <a:t>By document we mean a “rich shape” model:   Not a word doc or a PDF.   instead of forcing data into a normalized set of rectangles (a.k.a. tables), </a:t>
            </a:r>
            <a:r>
              <a:rPr lang="en-US" baseline="0" dirty="0" err="1" smtClean="0">
                <a:latin typeface="Calibri" charset="0"/>
                <a:ea typeface="MS PGothic" charset="0"/>
              </a:rPr>
              <a:t>mongoDB</a:t>
            </a:r>
            <a:r>
              <a:rPr lang="en-US" baseline="0" dirty="0" smtClean="0">
                <a:latin typeface="Calibri" charset="0"/>
                <a:ea typeface="MS PGothic" charset="0"/>
              </a:rPr>
              <a:t> can store shapes that contain lists and subdocuments:   we see some hint of that here with the </a:t>
            </a:r>
            <a:r>
              <a:rPr lang="en-US" baseline="0" dirty="0" err="1" smtClean="0">
                <a:latin typeface="Calibri" charset="0"/>
                <a:ea typeface="MS PGothic" charset="0"/>
              </a:rPr>
              <a:t>pfxs</a:t>
            </a:r>
            <a:r>
              <a:rPr lang="en-US" baseline="0" dirty="0" smtClean="0">
                <a:latin typeface="Calibri" charset="0"/>
                <a:ea typeface="MS PGothic" charset="0"/>
              </a:rPr>
              <a:t> and phone fields and we’ll explore in just slightly more detail later on.</a:t>
            </a:r>
          </a:p>
          <a:p>
            <a:pPr eaLnBrk="1" hangingPunct="1">
              <a:spcBef>
                <a:spcPct val="0"/>
              </a:spcBef>
            </a:pPr>
            <a:endParaRPr lang="en-US" dirty="0" smtClean="0">
              <a:latin typeface="Calibri" charset="0"/>
              <a:ea typeface="MS PGothic" charset="0"/>
            </a:endParaRPr>
          </a:p>
          <a:p>
            <a:pPr eaLnBrk="1" hangingPunct="1">
              <a:spcBef>
                <a:spcPct val="0"/>
              </a:spcBef>
            </a:pPr>
            <a:r>
              <a:rPr lang="en-US" dirty="0" smtClean="0">
                <a:latin typeface="Calibri" charset="0"/>
                <a:ea typeface="MS PGothic" charset="0"/>
              </a:rPr>
              <a:t>We are also </a:t>
            </a:r>
            <a:r>
              <a:rPr lang="en-US" dirty="0" err="1" smtClean="0">
                <a:latin typeface="Calibri" charset="0"/>
                <a:ea typeface="MS PGothic" charset="0"/>
              </a:rPr>
              <a:t>OpenSource</a:t>
            </a:r>
            <a:r>
              <a:rPr lang="en-US" dirty="0" smtClean="0">
                <a:latin typeface="Calibri" charset="0"/>
                <a:ea typeface="MS PGothic" charset="0"/>
              </a:rPr>
              <a:t>:  there is a vibrant community that contributes</a:t>
            </a:r>
            <a:r>
              <a:rPr lang="en-US" baseline="0" dirty="0" smtClean="0">
                <a:latin typeface="Calibri" charset="0"/>
                <a:ea typeface="MS PGothic" charset="0"/>
              </a:rPr>
              <a:t> to and amplifies the product and solutions around it.    As a company, we provide value beyond the basic features including enterprise-ready features such as commercial grade builds, monitoring &amp; management services, authentication security, support, training, and launch services.</a:t>
            </a:r>
            <a:endParaRPr lang="en-US" dirty="0">
              <a:latin typeface="Calibri" charset="0"/>
              <a:ea typeface="MS PGothic" charset="0"/>
            </a:endParaRPr>
          </a:p>
        </p:txBody>
      </p:sp>
      <p:sp>
        <p:nvSpPr>
          <p:cNvPr id="112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fld id="{7B33B811-0962-EB4F-8A18-BA4A49701911}" type="slidenum">
              <a:rPr lang="en-US" sz="1200">
                <a:latin typeface="Calibri" charset="0"/>
              </a:rPr>
              <a:pPr eaLnBrk="1" hangingPunct="1"/>
              <a:t>2</a:t>
            </a:fld>
            <a:endParaRPr lang="en-US" sz="1200">
              <a:latin typeface="Calibri"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Risk!</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1727BFC4-42B2-4D45-B811-9E4B7A0112A5}"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1727BFC4-42B2-4D45-B811-9E4B7A0112A5}"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rPr>
              <a:t>Twist on the model:   Instead of multiple shapes flowing into a </a:t>
            </a:r>
            <a:r>
              <a:rPr lang="en-US" dirty="0" err="1" smtClean="0">
                <a:latin typeface="Calibri" charset="0"/>
              </a:rPr>
              <a:t>mongoDB</a:t>
            </a:r>
            <a:r>
              <a:rPr lang="en-US" dirty="0" smtClean="0">
                <a:latin typeface="Calibri" charset="0"/>
              </a:rPr>
              <a:t> store, the </a:t>
            </a:r>
            <a:r>
              <a:rPr lang="en-US" dirty="0" err="1" smtClean="0">
                <a:latin typeface="Calibri" charset="0"/>
              </a:rPr>
              <a:t>mongoDB</a:t>
            </a:r>
            <a:r>
              <a:rPr lang="en-US" dirty="0" smtClean="0">
                <a:latin typeface="Calibri" charset="0"/>
              </a:rPr>
              <a:t> store</a:t>
            </a:r>
            <a:r>
              <a:rPr lang="en-US" baseline="0" dirty="0" smtClean="0">
                <a:latin typeface="Calibri" charset="0"/>
              </a:rPr>
              <a:t> is the point-of-origin for rich shapes.</a:t>
            </a:r>
            <a:endParaRPr lang="en-US" dirty="0" smtClean="0">
              <a:latin typeface="Calibri" charset="0"/>
            </a:endParaRP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1727BFC4-42B2-4D45-B811-9E4B7A0112A5}" type="slidenum">
              <a:rPr lang="en-US" smtClean="0"/>
              <a:pPr>
                <a:defRPr/>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Compared to distributed cache</a:t>
            </a:r>
            <a:r>
              <a:rPr lang="en-US" baseline="0" dirty="0" smtClean="0"/>
              <a:t> - $ and fixed schema</a:t>
            </a:r>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23</a:t>
            </a:fld>
            <a:endParaRPr lang="en-US"/>
          </a:p>
        </p:txBody>
      </p:sp>
    </p:spTree>
    <p:extLst>
      <p:ext uri="{BB962C8B-B14F-4D97-AF65-F5344CB8AC3E}">
        <p14:creationId xmlns:p14="http://schemas.microsoft.com/office/powerpoint/2010/main" val="2197596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endParaRPr lang="en-US">
              <a:latin typeface="Calibri" charset="0"/>
            </a:endParaRPr>
          </a:p>
        </p:txBody>
      </p:sp>
      <p:sp>
        <p:nvSpPr>
          <p:cNvPr id="4" name="Slide Number Placeholder 3"/>
          <p:cNvSpPr>
            <a:spLocks noGrp="1"/>
          </p:cNvSpPr>
          <p:nvPr>
            <p:ph type="sldNum" sz="quarter" idx="5"/>
          </p:nvPr>
        </p:nvSpPr>
        <p:spPr/>
        <p:txBody>
          <a:bodyPr/>
          <a:lstStyle/>
          <a:p>
            <a:pPr>
              <a:defRPr/>
            </a:pPr>
            <a:fld id="{1727BFC4-42B2-4D45-B811-9E4B7A0112A5}" type="slidenum">
              <a:rPr lang="en-US" smtClean="0"/>
              <a:pPr>
                <a:defRPr/>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stores:   Relational,</a:t>
            </a:r>
            <a:r>
              <a:rPr lang="en-US" baseline="0" dirty="0" smtClean="0"/>
              <a:t> tick, flat files, caches…</a:t>
            </a:r>
          </a:p>
          <a:p>
            <a:endParaRPr lang="en-US" dirty="0" smtClean="0"/>
          </a:p>
          <a:p>
            <a:r>
              <a:rPr lang="en-US" dirty="0" smtClean="0"/>
              <a:t>RT</a:t>
            </a:r>
            <a:r>
              <a:rPr lang="en-US" baseline="0" dirty="0" smtClean="0"/>
              <a:t> Tick data is 150,000 X 3600 X 12 X 10 bytes = ~64GB per day  (many tens of GB per day)</a:t>
            </a:r>
          </a:p>
          <a:p>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26</a:t>
            </a:fld>
            <a:endParaRPr lang="en-US"/>
          </a:p>
        </p:txBody>
      </p:sp>
    </p:spTree>
    <p:extLst>
      <p:ext uri="{BB962C8B-B14F-4D97-AF65-F5344CB8AC3E}">
        <p14:creationId xmlns:p14="http://schemas.microsoft.com/office/powerpoint/2010/main" val="1717475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years of </a:t>
            </a:r>
            <a:r>
              <a:rPr lang="en-US" baseline="0" dirty="0" smtClean="0"/>
              <a:t>1 minute data &lt; 1 s</a:t>
            </a:r>
          </a:p>
          <a:p>
            <a:r>
              <a:rPr lang="en-US" baseline="0" dirty="0" smtClean="0"/>
              <a:t>200 </a:t>
            </a:r>
            <a:r>
              <a:rPr lang="en-US" baseline="0" dirty="0" err="1" smtClean="0"/>
              <a:t>inst</a:t>
            </a:r>
            <a:r>
              <a:rPr lang="en-US" baseline="0" dirty="0" smtClean="0"/>
              <a:t> X all history X EOD price &lt; 1s</a:t>
            </a:r>
          </a:p>
          <a:p>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27</a:t>
            </a:fld>
            <a:endParaRPr lang="en-US"/>
          </a:p>
        </p:txBody>
      </p:sp>
    </p:spTree>
    <p:extLst>
      <p:ext uri="{BB962C8B-B14F-4D97-AF65-F5344CB8AC3E}">
        <p14:creationId xmlns:p14="http://schemas.microsoft.com/office/powerpoint/2010/main" val="17174750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err="1" smtClean="0">
                <a:latin typeface="Calibri" charset="0"/>
              </a:rPr>
              <a:t>Sharding</a:t>
            </a:r>
            <a:r>
              <a:rPr lang="en-US" baseline="0" dirty="0" smtClean="0">
                <a:latin typeface="Calibri" charset="0"/>
              </a:rPr>
              <a:t> on market and symbol</a:t>
            </a:r>
          </a:p>
          <a:p>
            <a:endParaRPr lang="en-US" baseline="0" dirty="0" smtClean="0">
              <a:latin typeface="Calibri" charset="0"/>
            </a:endParaRPr>
          </a:p>
          <a:p>
            <a:r>
              <a:rPr lang="en-US" baseline="0" dirty="0" smtClean="0">
                <a:latin typeface="Calibri" charset="0"/>
              </a:rPr>
              <a:t>Results:</a:t>
            </a:r>
          </a:p>
          <a:p>
            <a:r>
              <a:rPr lang="en-US" baseline="0" dirty="0" smtClean="0">
                <a:latin typeface="Calibri" charset="0"/>
              </a:rPr>
              <a:t>Once a day data:    4ms for 10,000 rows</a:t>
            </a:r>
          </a:p>
          <a:p>
            <a:r>
              <a:rPr lang="en-US" baseline="0" dirty="0" smtClean="0">
                <a:latin typeface="Calibri" charset="0"/>
              </a:rPr>
              <a:t>READ:  230m ticks/sec via 256 parallel readers</a:t>
            </a:r>
          </a:p>
          <a:p>
            <a:r>
              <a:rPr lang="en-US" baseline="0" dirty="0" smtClean="0">
                <a:latin typeface="Calibri" charset="0"/>
              </a:rPr>
              <a:t>10-15x reduction in network load and negligible decompression (lz4: 1.8Gb/s)</a:t>
            </a:r>
          </a:p>
          <a:p>
            <a:r>
              <a:rPr lang="en-US" dirty="0" smtClean="0">
                <a:latin typeface="Calibri" charset="0"/>
              </a:rPr>
              <a:t>Other things can be stored in </a:t>
            </a:r>
            <a:r>
              <a:rPr lang="en-US" dirty="0" err="1" smtClean="0">
                <a:latin typeface="Calibri" charset="0"/>
              </a:rPr>
              <a:t>mongoDB</a:t>
            </a:r>
            <a:r>
              <a:rPr lang="en-US" dirty="0" smtClean="0">
                <a:latin typeface="Calibri" charset="0"/>
              </a:rPr>
              <a:t>!</a:t>
            </a:r>
          </a:p>
          <a:p>
            <a:endParaRPr lang="en-US" dirty="0">
              <a:latin typeface="Calibri" charset="0"/>
            </a:endParaRPr>
          </a:p>
        </p:txBody>
      </p:sp>
      <p:sp>
        <p:nvSpPr>
          <p:cNvPr id="4" name="Slide Number Placeholder 3"/>
          <p:cNvSpPr>
            <a:spLocks noGrp="1"/>
          </p:cNvSpPr>
          <p:nvPr>
            <p:ph type="sldNum" sz="quarter" idx="5"/>
          </p:nvPr>
        </p:nvSpPr>
        <p:spPr/>
        <p:txBody>
          <a:bodyPr/>
          <a:lstStyle/>
          <a:p>
            <a:pPr>
              <a:defRPr/>
            </a:pPr>
            <a:fld id="{1727BFC4-42B2-4D45-B811-9E4B7A0112A5}" type="slidenum">
              <a:rPr lang="en-US" smtClean="0"/>
              <a:pPr>
                <a:defRPr/>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29</a:t>
            </a:fld>
            <a:endParaRPr lang="en-US"/>
          </a:p>
        </p:txBody>
      </p:sp>
    </p:spTree>
    <p:extLst>
      <p:ext uri="{BB962C8B-B14F-4D97-AF65-F5344CB8AC3E}">
        <p14:creationId xmlns:p14="http://schemas.microsoft.com/office/powerpoint/2010/main" val="3138896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3BD989-EB36-C14F-BA7F-4739F7F25906}" type="slidenum">
              <a:rPr lang="en-US" smtClean="0"/>
              <a:t>30</a:t>
            </a:fld>
            <a:endParaRPr lang="en-US"/>
          </a:p>
        </p:txBody>
      </p:sp>
    </p:spTree>
    <p:extLst>
      <p:ext uri="{BB962C8B-B14F-4D97-AF65-F5344CB8AC3E}">
        <p14:creationId xmlns:p14="http://schemas.microsoft.com/office/powerpoint/2010/main" val="416194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r>
              <a:rPr lang="en-US" dirty="0" smtClean="0">
                <a:latin typeface="Calibri" charset="0"/>
                <a:ea typeface="MS PGothic" charset="0"/>
              </a:rPr>
              <a:t>Here’s a little bit about</a:t>
            </a:r>
            <a:r>
              <a:rPr lang="en-US" baseline="0" dirty="0" smtClean="0">
                <a:latin typeface="Calibri" charset="0"/>
                <a:ea typeface="MS PGothic" charset="0"/>
              </a:rPr>
              <a:t> us.</a:t>
            </a:r>
          </a:p>
          <a:p>
            <a:pPr eaLnBrk="1" hangingPunct="1">
              <a:spcBef>
                <a:spcPct val="0"/>
              </a:spcBef>
            </a:pPr>
            <a:r>
              <a:rPr lang="en-US" baseline="0" dirty="0" smtClean="0">
                <a:latin typeface="Calibri" charset="0"/>
                <a:ea typeface="MS PGothic" charset="0"/>
              </a:rPr>
              <a:t>HQ in NY, we are 375 employees in </a:t>
            </a:r>
            <a:r>
              <a:rPr lang="en-US" baseline="0" dirty="0" err="1" smtClean="0">
                <a:latin typeface="Calibri" charset="0"/>
                <a:ea typeface="MS PGothic" charset="0"/>
              </a:rPr>
              <a:t>eng</a:t>
            </a:r>
            <a:r>
              <a:rPr lang="en-US" baseline="0" dirty="0" smtClean="0">
                <a:latin typeface="Calibri" charset="0"/>
                <a:ea typeface="MS PGothic" charset="0"/>
              </a:rPr>
              <a:t>, presales, consulting, documentation, and community support – and yes, sales too.</a:t>
            </a:r>
          </a:p>
          <a:p>
            <a:pPr eaLnBrk="1" hangingPunct="1">
              <a:spcBef>
                <a:spcPct val="0"/>
              </a:spcBef>
            </a:pPr>
            <a:r>
              <a:rPr lang="en-US" baseline="0" dirty="0" smtClean="0">
                <a:latin typeface="Calibri" charset="0"/>
                <a:ea typeface="MS PGothic" charset="0"/>
              </a:rPr>
              <a:t>Actively supporting the </a:t>
            </a:r>
            <a:r>
              <a:rPr lang="en-US" baseline="0" dirty="0" err="1" smtClean="0">
                <a:latin typeface="Calibri" charset="0"/>
                <a:ea typeface="MS PGothic" charset="0"/>
              </a:rPr>
              <a:t>mongoDB</a:t>
            </a:r>
            <a:r>
              <a:rPr lang="en-US" baseline="0" dirty="0" smtClean="0">
                <a:latin typeface="Calibri" charset="0"/>
                <a:ea typeface="MS PGothic" charset="0"/>
              </a:rPr>
              <a:t> ecosystem are the people involved in the 7.2 million downloads of the product to date.</a:t>
            </a:r>
          </a:p>
          <a:p>
            <a:pPr eaLnBrk="1" hangingPunct="1">
              <a:spcBef>
                <a:spcPct val="0"/>
              </a:spcBef>
            </a:pPr>
            <a:endParaRPr lang="en-US" baseline="0" dirty="0" smtClean="0">
              <a:latin typeface="Calibri" charset="0"/>
              <a:ea typeface="MS PGothic" charset="0"/>
            </a:endParaRPr>
          </a:p>
        </p:txBody>
      </p:sp>
      <p:sp>
        <p:nvSpPr>
          <p:cNvPr id="378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fld id="{72D478FC-A393-0D40-A5CA-9630B2425FEE}" type="slidenum">
              <a:rPr lang="en-US" sz="1200">
                <a:latin typeface="Calibri" charset="0"/>
              </a:rPr>
              <a:pPr eaLnBrk="1" hangingPunct="1"/>
              <a:t>3</a:t>
            </a:fld>
            <a:endParaRPr lang="en-US" sz="1200">
              <a:latin typeface="Calibri"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lang="en-US">
              <a:latin typeface="Calibri" charset="0"/>
              <a:ea typeface="MS PGothic" charset="0"/>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charset="0"/>
                <a:ea typeface="ＭＳ Ｐゴシック"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fld id="{92AB613C-4481-A440-81A1-F1DC2F9E3099}" type="slidenum">
              <a:rPr lang="en-US" sz="1200">
                <a:latin typeface="Calibri" charset="0"/>
              </a:rPr>
              <a:pPr eaLnBrk="1" hangingPunct="1"/>
              <a:t>31</a:t>
            </a:fld>
            <a:endParaRPr lang="en-US" sz="12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latin typeface="Calibri" charset="0"/>
                <a:ea typeface="MS PGothic" charset="0"/>
              </a:rPr>
              <a:t>And here’s the logo page you’ve been waiting to see.</a:t>
            </a:r>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smtClean="0">
                <a:latin typeface="Calibri" charset="0"/>
                <a:ea typeface="MS PGothic" charset="0"/>
              </a:rPr>
              <a:t>The 1000+ paying customers include most of the Fortune 500 and the top retail and wholesale banks in the country, and as you know banks are shy about their logos.</a:t>
            </a:r>
          </a:p>
          <a:p>
            <a:endParaRPr lang="en-US" dirty="0" smtClean="0"/>
          </a:p>
          <a:p>
            <a:r>
              <a:rPr lang="en-US" dirty="0" smtClean="0"/>
              <a:t>These customers span</a:t>
            </a:r>
            <a:r>
              <a:rPr lang="en-US" baseline="0" dirty="0" smtClean="0"/>
              <a:t> the spectrum of complexity and performance from small targeted solutions platforms to petabyte installations like CERN and the Large Hadron Collider and many billion document collections with high read/write workloads like craigslist and foursquare.</a:t>
            </a:r>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4</a:t>
            </a:fld>
            <a:endParaRPr lang="en-US"/>
          </a:p>
        </p:txBody>
      </p:sp>
    </p:spTree>
    <p:extLst>
      <p:ext uri="{BB962C8B-B14F-4D97-AF65-F5344CB8AC3E}">
        <p14:creationId xmlns:p14="http://schemas.microsoft.com/office/powerpoint/2010/main" val="4010445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Calibri" charset="0"/>
              </a:rPr>
              <a:t>And why do they use us?   Well, for a number of reasons.   Our document model and the technology around it is very good – but it’s more than the technology.</a:t>
            </a:r>
          </a:p>
          <a:p>
            <a:endParaRPr lang="en-US" dirty="0" smtClean="0">
              <a:latin typeface="Calibri" charset="0"/>
            </a:endParaRPr>
          </a:p>
          <a:p>
            <a:r>
              <a:rPr lang="en-US" dirty="0" smtClean="0">
                <a:latin typeface="Calibri" charset="0"/>
              </a:rPr>
              <a:t>Not important</a:t>
            </a:r>
            <a:r>
              <a:rPr lang="en-US" baseline="0" dirty="0" smtClean="0">
                <a:latin typeface="Calibri" charset="0"/>
              </a:rPr>
              <a:t> to point out the names of our direct competitors here but in comparison we’re clearly </a:t>
            </a:r>
            <a:r>
              <a:rPr lang="en-US" dirty="0" smtClean="0">
                <a:latin typeface="Calibri" charset="0"/>
              </a:rPr>
              <a:t>the</a:t>
            </a:r>
            <a:r>
              <a:rPr lang="en-US" baseline="0" dirty="0" smtClean="0">
                <a:latin typeface="Calibri" charset="0"/>
              </a:rPr>
              <a:t> most </a:t>
            </a:r>
            <a:r>
              <a:rPr lang="en-US" dirty="0" smtClean="0">
                <a:latin typeface="Calibri" charset="0"/>
              </a:rPr>
              <a:t>popular and commercially vibrant </a:t>
            </a:r>
            <a:r>
              <a:rPr lang="en-US" dirty="0" err="1" smtClean="0">
                <a:latin typeface="Calibri" charset="0"/>
              </a:rPr>
              <a:t>NoSQL</a:t>
            </a:r>
            <a:r>
              <a:rPr lang="en-US" dirty="0" smtClean="0">
                <a:latin typeface="Calibri" charset="0"/>
              </a:rPr>
              <a:t> database, and the talent pool is growing.</a:t>
            </a:r>
          </a:p>
          <a:p>
            <a:endParaRPr lang="en-US" dirty="0" smtClean="0">
              <a:latin typeface="Calibri" charset="0"/>
            </a:endParaRPr>
          </a:p>
          <a:p>
            <a:r>
              <a:rPr lang="en-US" dirty="0" smtClean="0">
                <a:latin typeface="Calibri" charset="0"/>
              </a:rPr>
              <a:t>The overall community is large enough that,</a:t>
            </a:r>
            <a:r>
              <a:rPr lang="en-US" baseline="0" dirty="0" smtClean="0">
                <a:latin typeface="Calibri" charset="0"/>
              </a:rPr>
              <a:t> for example, </a:t>
            </a:r>
            <a:r>
              <a:rPr lang="en-US" baseline="0" dirty="0" err="1" smtClean="0">
                <a:latin typeface="Calibri" charset="0"/>
              </a:rPr>
              <a:t>stackoverflow.com</a:t>
            </a:r>
            <a:r>
              <a:rPr lang="en-US" baseline="0" dirty="0" smtClean="0">
                <a:latin typeface="Calibri" charset="0"/>
              </a:rPr>
              <a:t> has a very active and useful forum for </a:t>
            </a:r>
            <a:r>
              <a:rPr lang="en-US" baseline="0" dirty="0" err="1" smtClean="0">
                <a:latin typeface="Calibri" charset="0"/>
              </a:rPr>
              <a:t>mongoDB</a:t>
            </a:r>
            <a:r>
              <a:rPr lang="en-US" baseline="0" dirty="0" smtClean="0">
                <a:latin typeface="Calibri" charset="0"/>
              </a:rPr>
              <a:t> and many questions on edge use cases and integration and best practices can be found there.</a:t>
            </a:r>
            <a:endParaRPr lang="en-US" dirty="0" smtClean="0">
              <a:latin typeface="Calibri" charset="0"/>
            </a:endParaRPr>
          </a:p>
          <a:p>
            <a:endParaRPr lang="en-US" dirty="0" smtClean="0">
              <a:latin typeface="Calibri" charset="0"/>
            </a:endParaRPr>
          </a:p>
          <a:p>
            <a:r>
              <a:rPr lang="en-US" dirty="0" smtClean="0">
                <a:latin typeface="Calibri" charset="0"/>
              </a:rPr>
              <a:t>And this is reflected in….. (turn page).</a:t>
            </a:r>
          </a:p>
        </p:txBody>
      </p:sp>
      <p:sp>
        <p:nvSpPr>
          <p:cNvPr id="4" name="Slide Number Placeholder 3"/>
          <p:cNvSpPr>
            <a:spLocks noGrp="1"/>
          </p:cNvSpPr>
          <p:nvPr>
            <p:ph type="sldNum" sz="quarter" idx="5"/>
          </p:nvPr>
        </p:nvSpPr>
        <p:spPr/>
        <p:txBody>
          <a:bodyPr/>
          <a:lstStyle/>
          <a:p>
            <a:pPr>
              <a:defRPr/>
            </a:pPr>
            <a:fld id="{0BBE55C1-005F-8745-931D-47C1A0EA562A}"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#5 most popular DB,</a:t>
            </a:r>
            <a:r>
              <a:rPr lang="en-US" baseline="0" dirty="0" smtClean="0"/>
              <a:t> measured by combination of use, awareness, and activity on the internet</a:t>
            </a:r>
          </a:p>
          <a:p>
            <a:endParaRPr lang="en-US" baseline="0" dirty="0" smtClean="0"/>
          </a:p>
          <a:p>
            <a:r>
              <a:rPr lang="en-US" baseline="0" dirty="0" smtClean="0"/>
              <a:t>Passed DB2 in Feb.</a:t>
            </a:r>
          </a:p>
          <a:p>
            <a:endParaRPr lang="en-US" baseline="0" dirty="0" smtClean="0"/>
          </a:p>
          <a:p>
            <a:r>
              <a:rPr lang="en-US" baseline="0" dirty="0" smtClean="0"/>
              <a:t>On track to pass </a:t>
            </a:r>
            <a:r>
              <a:rPr lang="en-US" baseline="0" dirty="0" err="1" smtClean="0"/>
              <a:t>postgres</a:t>
            </a:r>
            <a:r>
              <a:rPr lang="en-US" baseline="0" dirty="0" smtClean="0"/>
              <a:t> in a month or so.</a:t>
            </a:r>
          </a:p>
          <a:p>
            <a:endParaRPr lang="en-US" baseline="0" dirty="0" smtClean="0"/>
          </a:p>
          <a:p>
            <a:r>
              <a:rPr lang="en-US" baseline="0" dirty="0" smtClean="0"/>
              <a:t>From there quite a jump to the next tier but still a very good showing – and the only document / rich shape product on the radar.</a:t>
            </a:r>
            <a:endParaRPr lang="en-US" dirty="0"/>
          </a:p>
        </p:txBody>
      </p:sp>
      <p:sp>
        <p:nvSpPr>
          <p:cNvPr id="4" name="Slide Number Placeholder 3"/>
          <p:cNvSpPr>
            <a:spLocks noGrp="1"/>
          </p:cNvSpPr>
          <p:nvPr>
            <p:ph type="sldNum" sz="quarter" idx="10"/>
          </p:nvPr>
        </p:nvSpPr>
        <p:spPr/>
        <p:txBody>
          <a:bodyPr/>
          <a:lstStyle/>
          <a:p>
            <a:fld id="{EBB0C9B5-07CC-6149-8DA6-C739CED6656D}" type="slidenum">
              <a:rPr lang="en-US" smtClean="0"/>
              <a:pPr/>
              <a:t>6</a:t>
            </a:fld>
            <a:endParaRPr lang="en-US"/>
          </a:p>
        </p:txBody>
      </p:sp>
    </p:spTree>
    <p:extLst>
      <p:ext uri="{BB962C8B-B14F-4D97-AF65-F5344CB8AC3E}">
        <p14:creationId xmlns:p14="http://schemas.microsoft.com/office/powerpoint/2010/main" val="671694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Calibri" charset="0"/>
                <a:ea typeface="MS PGothic" charset="0"/>
              </a:rPr>
              <a:t>Here’s another reason for the popularity and strength of the platform:  We have 400 partners and growing by about 10</a:t>
            </a:r>
            <a:r>
              <a:rPr lang="en-US" baseline="0" dirty="0" smtClean="0">
                <a:latin typeface="Calibri" charset="0"/>
                <a:ea typeface="MS PGothic" charset="0"/>
              </a:rPr>
              <a:t> monthly.    Much More than others in the </a:t>
            </a:r>
            <a:r>
              <a:rPr lang="en-US" baseline="0" dirty="0" err="1" smtClean="0">
                <a:latin typeface="Calibri" charset="0"/>
                <a:ea typeface="MS PGothic" charset="0"/>
              </a:rPr>
              <a:t>NoSQL</a:t>
            </a:r>
            <a:r>
              <a:rPr lang="en-US" baseline="0" dirty="0" smtClean="0">
                <a:latin typeface="Calibri" charset="0"/>
                <a:ea typeface="MS PGothic" charset="0"/>
              </a:rPr>
              <a:t> space.</a:t>
            </a:r>
            <a:endParaRPr lang="en-US" dirty="0">
              <a:latin typeface="Calibri" charset="0"/>
              <a:ea typeface="MS PGothic" charset="0"/>
            </a:endParaRPr>
          </a:p>
          <a:p>
            <a:r>
              <a:rPr lang="en-US" dirty="0" smtClean="0">
                <a:latin typeface="Calibri" charset="0"/>
                <a:ea typeface="MS PGothic" charset="0"/>
              </a:rPr>
              <a:t>We have strategic partnerships</a:t>
            </a:r>
            <a:r>
              <a:rPr lang="en-US" baseline="0" dirty="0" smtClean="0">
                <a:latin typeface="Calibri" charset="0"/>
                <a:ea typeface="MS PGothic" charset="0"/>
              </a:rPr>
              <a:t> with progressive companies like </a:t>
            </a:r>
            <a:r>
              <a:rPr lang="en-US" dirty="0" err="1" smtClean="0">
                <a:latin typeface="Calibri" charset="0"/>
                <a:ea typeface="MS PGothic" charset="0"/>
              </a:rPr>
              <a:t>Pentaho</a:t>
            </a:r>
            <a:r>
              <a:rPr lang="en-US" dirty="0" smtClean="0">
                <a:latin typeface="Calibri" charset="0"/>
                <a:ea typeface="MS PGothic" charset="0"/>
              </a:rPr>
              <a:t> in BI and </a:t>
            </a:r>
            <a:r>
              <a:rPr lang="en-US" dirty="0" err="1" smtClean="0">
                <a:latin typeface="Calibri" charset="0"/>
                <a:ea typeface="MS PGothic" charset="0"/>
              </a:rPr>
              <a:t>AppDynamics</a:t>
            </a:r>
            <a:r>
              <a:rPr lang="en-US" dirty="0" smtClean="0">
                <a:latin typeface="Calibri" charset="0"/>
                <a:ea typeface="MS PGothic" charset="0"/>
              </a:rPr>
              <a:t> for system</a:t>
            </a:r>
            <a:r>
              <a:rPr lang="en-US" baseline="0" dirty="0" smtClean="0">
                <a:latin typeface="Calibri" charset="0"/>
                <a:ea typeface="MS PGothic" charset="0"/>
              </a:rPr>
              <a:t> health and performance monitoring.</a:t>
            </a:r>
            <a:endParaRPr lang="en-US" dirty="0">
              <a:latin typeface="Calibri" charset="0"/>
              <a:ea typeface="MS PGothic" charset="0"/>
            </a:endParaRPr>
          </a:p>
          <a:p>
            <a:r>
              <a:rPr lang="en-US" dirty="0" smtClean="0">
                <a:latin typeface="Calibri" charset="0"/>
                <a:ea typeface="MS PGothic" charset="0"/>
              </a:rPr>
              <a:t>And</a:t>
            </a:r>
            <a:r>
              <a:rPr lang="en-US" baseline="0" dirty="0" smtClean="0">
                <a:latin typeface="Calibri" charset="0"/>
                <a:ea typeface="MS PGothic" charset="0"/>
              </a:rPr>
              <a:t> w</a:t>
            </a:r>
            <a:r>
              <a:rPr lang="en-US" dirty="0" smtClean="0">
                <a:latin typeface="Calibri" charset="0"/>
                <a:ea typeface="MS PGothic" charset="0"/>
              </a:rPr>
              <a:t>e have certification programs for systems integrators too</a:t>
            </a:r>
            <a:r>
              <a:rPr lang="en-US" baseline="0" dirty="0" smtClean="0">
                <a:latin typeface="Calibri" charset="0"/>
                <a:ea typeface="MS PGothic" charset="0"/>
              </a:rPr>
              <a:t> so you can outsource with confidence.</a:t>
            </a:r>
            <a:endParaRPr lang="en-US" dirty="0" smtClean="0">
              <a:latin typeface="Calibri" charset="0"/>
              <a:ea typeface="MS PGothic" charset="0"/>
            </a:endParaRPr>
          </a:p>
          <a:p>
            <a:endParaRPr lang="en-US" dirty="0">
              <a:latin typeface="Calibri" charset="0"/>
              <a:ea typeface="MS PGothic" charset="0"/>
            </a:endParaRPr>
          </a:p>
          <a:p>
            <a:r>
              <a:rPr lang="en-US" dirty="0">
                <a:latin typeface="Calibri" charset="0"/>
                <a:ea typeface="MS PGothic" charset="0"/>
              </a:rPr>
              <a:t>IBM: Standardizing on BSON, </a:t>
            </a:r>
            <a:r>
              <a:rPr lang="en-US" dirty="0" err="1">
                <a:latin typeface="Calibri" charset="0"/>
                <a:ea typeface="MS PGothic" charset="0"/>
              </a:rPr>
              <a:t>MongoDB</a:t>
            </a:r>
            <a:r>
              <a:rPr lang="en-US" dirty="0">
                <a:latin typeface="Calibri" charset="0"/>
                <a:ea typeface="MS PGothic" charset="0"/>
              </a:rPr>
              <a:t> query language, and </a:t>
            </a:r>
            <a:r>
              <a:rPr lang="en-US" dirty="0" err="1">
                <a:latin typeface="Calibri" charset="0"/>
                <a:ea typeface="MS PGothic" charset="0"/>
              </a:rPr>
              <a:t>MongoDB</a:t>
            </a:r>
            <a:r>
              <a:rPr lang="en-US" dirty="0">
                <a:latin typeface="Calibri" charset="0"/>
                <a:ea typeface="MS PGothic" charset="0"/>
              </a:rPr>
              <a:t> wire </a:t>
            </a:r>
            <a:r>
              <a:rPr lang="en-US" dirty="0" smtClean="0">
                <a:latin typeface="Calibri" charset="0"/>
                <a:ea typeface="MS PGothic" charset="0"/>
              </a:rPr>
              <a:t>protocol for DB2 integration,</a:t>
            </a:r>
            <a:r>
              <a:rPr lang="en-US" baseline="0" dirty="0" smtClean="0">
                <a:latin typeface="Calibri" charset="0"/>
                <a:ea typeface="MS PGothic" charset="0"/>
              </a:rPr>
              <a:t> and that sends a very strong signal about our position in this space.   Just </a:t>
            </a:r>
            <a:r>
              <a:rPr lang="en-US" baseline="0" dirty="0" err="1" smtClean="0">
                <a:latin typeface="Calibri" charset="0"/>
                <a:ea typeface="MS PGothic" charset="0"/>
              </a:rPr>
              <a:t>google</a:t>
            </a:r>
            <a:r>
              <a:rPr lang="en-US" baseline="0" dirty="0" smtClean="0">
                <a:latin typeface="Calibri" charset="0"/>
                <a:ea typeface="MS PGothic" charset="0"/>
              </a:rPr>
              <a:t> for IBM DB2 JSON and you’ll see.</a:t>
            </a:r>
            <a:endParaRPr lang="en-US" dirty="0">
              <a:latin typeface="Calibri" charset="0"/>
              <a:ea typeface="MS PGothic" charset="0"/>
            </a:endParaRPr>
          </a:p>
          <a:p>
            <a:endParaRPr lang="en-US" dirty="0" smtClean="0">
              <a:latin typeface="Calibri" charset="0"/>
              <a:ea typeface="MS PGothic" charset="0"/>
            </a:endParaRPr>
          </a:p>
          <a:p>
            <a:r>
              <a:rPr lang="en-US" dirty="0" smtClean="0">
                <a:latin typeface="Calibri" charset="0"/>
                <a:ea typeface="MS PGothic" charset="0"/>
              </a:rPr>
              <a:t>Historically, </a:t>
            </a:r>
            <a:r>
              <a:rPr lang="en-US" dirty="0" err="1" smtClean="0">
                <a:latin typeface="Calibri" charset="0"/>
                <a:ea typeface="MS PGothic" charset="0"/>
              </a:rPr>
              <a:t>mongoDB</a:t>
            </a:r>
            <a:r>
              <a:rPr lang="en-US" dirty="0" smtClean="0">
                <a:latin typeface="Calibri" charset="0"/>
                <a:ea typeface="MS PGothic" charset="0"/>
              </a:rPr>
              <a:t> is very cloud friendly and although</a:t>
            </a:r>
            <a:r>
              <a:rPr lang="en-US" baseline="0" dirty="0" smtClean="0">
                <a:latin typeface="Calibri" charset="0"/>
                <a:ea typeface="MS PGothic" charset="0"/>
              </a:rPr>
              <a:t> financial services tend not to use public clouds as much due to personal info and data secrecy issues, the tools and techniques developed in the public clouds for provisioning, monitoring, </a:t>
            </a:r>
            <a:r>
              <a:rPr lang="en-US" baseline="0" dirty="0" err="1" smtClean="0">
                <a:latin typeface="Calibri" charset="0"/>
                <a:ea typeface="MS PGothic" charset="0"/>
              </a:rPr>
              <a:t>multitenancy</a:t>
            </a:r>
            <a:r>
              <a:rPr lang="en-US" baseline="0" dirty="0" smtClean="0">
                <a:latin typeface="Calibri" charset="0"/>
                <a:ea typeface="MS PGothic" charset="0"/>
              </a:rPr>
              <a:t>, etc. can be reproduced in private clouds inside your firewall so financial services can get a leg up on that so to speak.</a:t>
            </a:r>
          </a:p>
        </p:txBody>
      </p:sp>
      <p:sp>
        <p:nvSpPr>
          <p:cNvPr id="2867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fld id="{27F4F875-6C20-8944-ABA1-1F68160E72B9}" type="slidenum">
              <a:rPr lang="en-US" sz="1200">
                <a:latin typeface="Calibri" charset="0"/>
              </a:rPr>
              <a:pPr eaLnBrk="1" hangingPunct="1"/>
              <a:t>7</a:t>
            </a:fld>
            <a:endParaRPr lang="en-US" sz="1200">
              <a:latin typeface="Calibri"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6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r>
              <a:rPr lang="en-US" dirty="0" smtClean="0">
                <a:latin typeface="Calibri" charset="0"/>
                <a:ea typeface="MS PGothic" charset="0"/>
              </a:rPr>
              <a:t>We enable new apps, personalized apps</a:t>
            </a:r>
            <a:r>
              <a:rPr lang="en-US" baseline="0" dirty="0" smtClean="0">
                <a:latin typeface="Calibri" charset="0"/>
                <a:ea typeface="MS PGothic" charset="0"/>
              </a:rPr>
              <a:t> and data,</a:t>
            </a:r>
            <a:r>
              <a:rPr lang="en-US" dirty="0" smtClean="0">
                <a:latin typeface="Calibri" charset="0"/>
                <a:ea typeface="MS PGothic" charset="0"/>
              </a:rPr>
              <a:t> through flexible and dynamic data capture,</a:t>
            </a:r>
            <a:r>
              <a:rPr lang="en-US" baseline="0" dirty="0" smtClean="0">
                <a:latin typeface="Calibri" charset="0"/>
                <a:ea typeface="MS PGothic" charset="0"/>
              </a:rPr>
              <a:t> which leads to a better customer experience.</a:t>
            </a:r>
          </a:p>
          <a:p>
            <a:endParaRPr lang="en-US" baseline="0" dirty="0" smtClean="0">
              <a:latin typeface="Calibri" charset="0"/>
              <a:ea typeface="MS PGothic" charset="0"/>
            </a:endParaRPr>
          </a:p>
          <a:p>
            <a:r>
              <a:rPr lang="en-US" baseline="0" dirty="0" smtClean="0">
                <a:latin typeface="Calibri" charset="0"/>
                <a:ea typeface="MS PGothic" charset="0"/>
              </a:rPr>
              <a:t>Technically, The product and the way it interacts with the software stack around it leads to faster time to market and lower TCO.</a:t>
            </a:r>
          </a:p>
          <a:p>
            <a:endParaRPr lang="en-US" dirty="0" smtClean="0">
              <a:latin typeface="Calibri" charset="0"/>
              <a:ea typeface="MS PGothic" charset="0"/>
            </a:endParaRPr>
          </a:p>
        </p:txBody>
      </p:sp>
      <p:sp>
        <p:nvSpPr>
          <p:cNvPr id="26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fld id="{F006DD95-D1C7-2D4A-B766-717644E1691E}" type="slidenum">
              <a:rPr lang="en-US" sz="1200">
                <a:solidFill>
                  <a:srgbClr val="000000"/>
                </a:solidFill>
                <a:latin typeface="Calibri" charset="0"/>
              </a:rPr>
              <a:pPr eaLnBrk="1" hangingPunct="1"/>
              <a:t>8</a:t>
            </a:fld>
            <a:endParaRPr lang="en-US" sz="1200">
              <a:solidFill>
                <a:srgbClr val="000000"/>
              </a:solidFill>
              <a:latin typeface="Calibri"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757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Calibri" charset="0"/>
                <a:ea typeface="MS PGothic" charset="0"/>
              </a:rPr>
              <a:t>Let’s examine</a:t>
            </a:r>
            <a:r>
              <a:rPr lang="en-US" baseline="0" dirty="0" smtClean="0">
                <a:latin typeface="Calibri" charset="0"/>
                <a:ea typeface="MS PGothic" charset="0"/>
              </a:rPr>
              <a:t> where the technology is positioned.</a:t>
            </a:r>
          </a:p>
          <a:p>
            <a:endParaRPr lang="en-US" dirty="0" smtClean="0">
              <a:latin typeface="Calibri" charset="0"/>
              <a:ea typeface="MS PGothic" charset="0"/>
            </a:endParaRPr>
          </a:p>
          <a:p>
            <a:r>
              <a:rPr lang="en-US" dirty="0" smtClean="0">
                <a:latin typeface="Calibri" charset="0"/>
                <a:ea typeface="MS PGothic" charset="0"/>
              </a:rPr>
              <a:t>Here are a few of the most popular types of persistence models in use today.</a:t>
            </a:r>
          </a:p>
          <a:p>
            <a:endParaRPr lang="en-US" dirty="0" smtClean="0">
              <a:latin typeface="Calibri" charset="0"/>
              <a:ea typeface="MS PGothic" charset="0"/>
            </a:endParaRPr>
          </a:p>
          <a:p>
            <a:r>
              <a:rPr lang="en-US" dirty="0" smtClean="0">
                <a:latin typeface="Calibri" charset="0"/>
                <a:ea typeface="MS PGothic" charset="0"/>
              </a:rPr>
              <a:t>RDBMS, being the most mature, are deep in functionality – but</a:t>
            </a:r>
            <a:r>
              <a:rPr lang="en-US" baseline="0" dirty="0" smtClean="0">
                <a:latin typeface="Calibri" charset="0"/>
                <a:ea typeface="MS PGothic" charset="0"/>
              </a:rPr>
              <a:t> the legacy design principles are rooted on design principles almost 40 years old.   And that comes at the expense of rich interaction with today’s programming languages, design requirements, and infrastructure implementation choices.</a:t>
            </a:r>
          </a:p>
          <a:p>
            <a:endParaRPr lang="en-US" baseline="0" dirty="0" smtClean="0">
              <a:latin typeface="Calibri" charset="0"/>
              <a:ea typeface="MS PGothic" charset="0"/>
            </a:endParaRPr>
          </a:p>
          <a:p>
            <a:r>
              <a:rPr lang="en-US" baseline="0" dirty="0" smtClean="0">
                <a:latin typeface="Calibri" charset="0"/>
                <a:ea typeface="MS PGothic" charset="0"/>
              </a:rPr>
              <a:t>Key-value stores, at the other end of the spectrum, act essentially like </a:t>
            </a:r>
            <a:r>
              <a:rPr lang="en-US" baseline="0" dirty="0" err="1" smtClean="0">
                <a:latin typeface="Calibri" charset="0"/>
                <a:ea typeface="MS PGothic" charset="0"/>
              </a:rPr>
              <a:t>HashMaps</a:t>
            </a:r>
            <a:r>
              <a:rPr lang="en-US" baseline="0" dirty="0" smtClean="0">
                <a:latin typeface="Calibri" charset="0"/>
                <a:ea typeface="MS PGothic" charset="0"/>
              </a:rPr>
              <a:t> (for those Java programmers in the audience) but are not really general </a:t>
            </a:r>
            <a:r>
              <a:rPr lang="en-US" baseline="0" dirty="0" err="1" smtClean="0">
                <a:latin typeface="Calibri" charset="0"/>
                <a:ea typeface="MS PGothic" charset="0"/>
              </a:rPr>
              <a:t>purpoise</a:t>
            </a:r>
            <a:r>
              <a:rPr lang="en-US" baseline="0" dirty="0" smtClean="0">
                <a:latin typeface="Calibri" charset="0"/>
                <a:ea typeface="MS PGothic" charset="0"/>
              </a:rPr>
              <a:t> databases.</a:t>
            </a:r>
          </a:p>
          <a:p>
            <a:endParaRPr lang="en-US" dirty="0" smtClean="0">
              <a:latin typeface="Calibri" charset="0"/>
              <a:ea typeface="MS PGothic" charset="0"/>
            </a:endParaRPr>
          </a:p>
          <a:p>
            <a:r>
              <a:rPr lang="en-US" dirty="0" err="1" smtClean="0">
                <a:latin typeface="Calibri" charset="0"/>
                <a:ea typeface="MS PGothic" charset="0"/>
              </a:rPr>
              <a:t>MongoDB</a:t>
            </a:r>
            <a:r>
              <a:rPr lang="en-US" dirty="0" smtClean="0">
                <a:latin typeface="Calibri" charset="0"/>
                <a:ea typeface="MS PGothic" charset="0"/>
              </a:rPr>
              <a:t> trades </a:t>
            </a:r>
            <a:r>
              <a:rPr lang="en-US" dirty="0">
                <a:latin typeface="Calibri" charset="0"/>
                <a:ea typeface="MS PGothic" charset="0"/>
              </a:rPr>
              <a:t>some features of a relational database (joins, complex transactions) to enable greater </a:t>
            </a:r>
            <a:r>
              <a:rPr lang="en-US" dirty="0" smtClean="0">
                <a:latin typeface="Calibri" charset="0"/>
                <a:ea typeface="MS PGothic" charset="0"/>
              </a:rPr>
              <a:t>scalability, flexibility, </a:t>
            </a:r>
            <a:r>
              <a:rPr lang="en-US" dirty="0">
                <a:latin typeface="Calibri" charset="0"/>
                <a:ea typeface="MS PGothic" charset="0"/>
              </a:rPr>
              <a:t>and </a:t>
            </a:r>
            <a:r>
              <a:rPr lang="en-US" dirty="0" smtClean="0">
                <a:latin typeface="Calibri" charset="0"/>
                <a:ea typeface="MS PGothic" charset="0"/>
              </a:rPr>
              <a:t>performance</a:t>
            </a:r>
            <a:r>
              <a:rPr lang="en-US" baseline="0" dirty="0" smtClean="0">
                <a:latin typeface="Calibri" charset="0"/>
                <a:ea typeface="MS PGothic" charset="0"/>
              </a:rPr>
              <a:t> for purpose.    By that we mean performance for the operations as executed at the data access layer, not necessarily TPS at the database level.</a:t>
            </a:r>
            <a:endParaRPr lang="en-US" dirty="0">
              <a:latin typeface="Calibri" charset="0"/>
              <a:ea typeface="MS PGothic" charset="0"/>
            </a:endParaRPr>
          </a:p>
        </p:txBody>
      </p:sp>
      <p:sp>
        <p:nvSpPr>
          <p:cNvPr id="757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fld id="{0582C302-AC27-CD41-A023-216873E3168C}" type="slidenum">
              <a:rPr lang="en-US" sz="1200">
                <a:latin typeface="Calibri" charset="0"/>
              </a:rPr>
              <a:pPr eaLnBrk="1" hangingPunct="1"/>
              <a:t>9</a:t>
            </a:fld>
            <a:endParaRPr lang="en-US" sz="1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emf"/><Relationship Id="rId1" Type="http://schemas.openxmlformats.org/officeDocument/2006/relationships/slideMaster" Target="../slideMasters/slideMaster4.xml"/><Relationship Id="rId2" Type="http://schemas.openxmlformats.org/officeDocument/2006/relationships/image" Target="../media/image3.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emf"/><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p:txBody>
      </p:sp>
      <p:sp>
        <p:nvSpPr>
          <p:cNvPr id="8" name="Title Placeholder 17"/>
          <p:cNvSpPr>
            <a:spLocks noGrp="1"/>
          </p:cNvSpPr>
          <p:nvPr>
            <p:ph type="title"/>
          </p:nvPr>
        </p:nvSpPr>
        <p:spPr>
          <a:xfrm>
            <a:off x="457200" y="9275"/>
            <a:ext cx="8229600" cy="11430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1104810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8000" y="2857500"/>
            <a:ext cx="8178799" cy="1143000"/>
          </a:xfrm>
          <a:prstGeom prst="rect">
            <a:avLst/>
          </a:prstGeom>
        </p:spPr>
        <p:txBody>
          <a:bodyPr vert="horz" lIns="0" tIns="0" rIns="0" bIns="0" anchor="ctr" anchorCtr="0"/>
          <a:lstStyle>
            <a:lvl1pPr algn="l">
              <a:defRPr sz="4000" b="1" i="0" cap="none" spc="30">
                <a:ln>
                  <a:noFill/>
                </a:ln>
                <a:solidFill>
                  <a:schemeClr val="tx1"/>
                </a:solidFill>
                <a:effectLst/>
                <a:latin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17921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Placeholder 17"/>
          <p:cNvSpPr>
            <a:spLocks noGrp="1"/>
          </p:cNvSpPr>
          <p:nvPr>
            <p:ph type="title"/>
          </p:nvPr>
        </p:nvSpPr>
        <p:spPr>
          <a:xfrm>
            <a:off x="457200" y="9275"/>
            <a:ext cx="8229600" cy="1143000"/>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52847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902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ooter Placeholder 2"/>
          <p:cNvSpPr>
            <a:spLocks noGrp="1"/>
          </p:cNvSpPr>
          <p:nvPr>
            <p:ph type="ftr" sz="quarter" idx="10"/>
          </p:nvPr>
        </p:nvSpPr>
        <p:spPr>
          <a:xfrm>
            <a:off x="457200" y="6356350"/>
            <a:ext cx="2895600" cy="271463"/>
          </a:xfrm>
          <a:prstGeom prst="rect">
            <a:avLst/>
          </a:prstGeom>
        </p:spPr>
        <p:txBody>
          <a:bodyPr anchor="ctr" anchorCtr="0"/>
          <a:lstStyle>
            <a:lvl1pPr algn="l" fontAlgn="auto">
              <a:spcBef>
                <a:spcPts val="0"/>
              </a:spcBef>
              <a:spcAft>
                <a:spcPts val="0"/>
              </a:spcAft>
              <a:defRPr sz="800">
                <a:solidFill>
                  <a:srgbClr val="FFFFFF"/>
                </a:solidFill>
                <a:latin typeface="Arial"/>
                <a:ea typeface="+mn-ea"/>
                <a:cs typeface="+mn-cs"/>
              </a:defRPr>
            </a:lvl1pPr>
          </a:lstStyle>
          <a:p>
            <a:pPr>
              <a:defRPr/>
            </a:pPr>
            <a:endParaRPr lang="en-US" dirty="0"/>
          </a:p>
        </p:txBody>
      </p:sp>
      <p:pic>
        <p:nvPicPr>
          <p:cNvPr id="12" name="Picture 11" descr="MongoDB_Logo_Knockout_RGB.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3083" y="6313464"/>
            <a:ext cx="1283717" cy="368324"/>
          </a:xfrm>
          <a:prstGeom prst="rect">
            <a:avLst/>
          </a:prstGeom>
        </p:spPr>
      </p:pic>
      <p:sp>
        <p:nvSpPr>
          <p:cNvPr id="7" name="Title 1"/>
          <p:cNvSpPr>
            <a:spLocks noGrp="1"/>
          </p:cNvSpPr>
          <p:nvPr>
            <p:ph type="title"/>
          </p:nvPr>
        </p:nvSpPr>
        <p:spPr>
          <a:xfrm>
            <a:off x="508000" y="2857500"/>
            <a:ext cx="8178799" cy="1143000"/>
          </a:xfrm>
          <a:prstGeom prst="rect">
            <a:avLst/>
          </a:prstGeom>
        </p:spPr>
        <p:txBody>
          <a:bodyPr vert="horz" lIns="0" tIns="0" rIns="0" bIns="0" anchor="ctr" anchorCtr="0"/>
          <a:lstStyle>
            <a:lvl1pPr algn="l">
              <a:defRPr sz="4000" b="1" i="0" cap="none" spc="30">
                <a:ln>
                  <a:noFill/>
                </a:ln>
                <a:solidFill>
                  <a:schemeClr val="tx1"/>
                </a:solidFill>
                <a:effectLst/>
                <a:latin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07450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8000" y="2857500"/>
            <a:ext cx="8178799" cy="1143000"/>
          </a:xfrm>
          <a:prstGeom prst="rect">
            <a:avLst/>
          </a:prstGeom>
        </p:spPr>
        <p:txBody>
          <a:bodyPr vert="horz" lIns="0" tIns="0" rIns="0" bIns="0" anchor="ctr" anchorCtr="0"/>
          <a:lstStyle>
            <a:lvl1pPr algn="l">
              <a:defRPr sz="4000" b="1" i="0" cap="none" spc="30">
                <a:ln>
                  <a:noFill/>
                </a:ln>
                <a:solidFill>
                  <a:schemeClr val="tx1"/>
                </a:solidFill>
                <a:effectLst/>
                <a:latin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62897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4727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icture + Caption (no header)">
    <p:spTree>
      <p:nvGrpSpPr>
        <p:cNvPr id="1" name=""/>
        <p:cNvGrpSpPr/>
        <p:nvPr/>
      </p:nvGrpSpPr>
      <p:grpSpPr>
        <a:xfrm>
          <a:off x="0" y="0"/>
          <a:ext cx="0" cy="0"/>
          <a:chOff x="0" y="0"/>
          <a:chExt cx="0" cy="0"/>
        </a:xfrm>
      </p:grpSpPr>
      <p:sp>
        <p:nvSpPr>
          <p:cNvPr id="4" name="Content Placeholder 3"/>
          <p:cNvSpPr>
            <a:spLocks noGrp="1"/>
          </p:cNvSpPr>
          <p:nvPr>
            <p:ph sz="quarter" idx="11" hasCustomPrompt="1"/>
          </p:nvPr>
        </p:nvSpPr>
        <p:spPr>
          <a:xfrm>
            <a:off x="628650" y="1344756"/>
            <a:ext cx="7899400" cy="4286885"/>
          </a:xfrm>
          <a:prstGeom prst="rect">
            <a:avLst/>
          </a:prstGeom>
          <a:solidFill>
            <a:schemeClr val="bg2">
              <a:alpha val="23000"/>
            </a:schemeClr>
          </a:solidFill>
          <a:ln w="76200" cmpd="sng">
            <a:noFill/>
          </a:ln>
          <a:effectLst/>
        </p:spPr>
        <p:txBody>
          <a:bodyPr>
            <a:sp3d/>
          </a:bodyPr>
          <a:lstStyle>
            <a:lvl1pPr marL="0" indent="0">
              <a:buNone/>
              <a:defRPr baseline="0">
                <a:effectLst/>
              </a:defRPr>
            </a:lvl1pPr>
          </a:lstStyle>
          <a:p>
            <a:pPr lvl="0"/>
            <a:r>
              <a:rPr lang="en-US" dirty="0" smtClean="0"/>
              <a:t>Insert Picture/Table/Chart Here</a:t>
            </a:r>
            <a:endParaRPr lang="en-US" dirty="0"/>
          </a:p>
        </p:txBody>
      </p:sp>
      <p:sp>
        <p:nvSpPr>
          <p:cNvPr id="10" name="Rectangle 9"/>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
        <p:nvSpPr>
          <p:cNvPr id="8" name="Footer Placeholder 4"/>
          <p:cNvSpPr>
            <a:spLocks noGrp="1"/>
          </p:cNvSpPr>
          <p:nvPr>
            <p:ph type="ftr" sz="quarter" idx="3"/>
          </p:nvPr>
        </p:nvSpPr>
        <p:spPr>
          <a:xfrm>
            <a:off x="628650" y="6356350"/>
            <a:ext cx="4337241"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pPr algn="l"/>
            <a:r>
              <a:rPr lang="en-US" dirty="0" smtClean="0"/>
              <a:t>Talk Title (abbreviated if necessary), Speaker</a:t>
            </a:r>
            <a:endParaRPr lang="en-US" dirty="0"/>
          </a:p>
        </p:txBody>
      </p:sp>
      <p:sp>
        <p:nvSpPr>
          <p:cNvPr id="14" name="Title Placeholder 1"/>
          <p:cNvSpPr>
            <a:spLocks noGrp="1"/>
          </p:cNvSpPr>
          <p:nvPr>
            <p:ph type="title"/>
          </p:nvPr>
        </p:nvSpPr>
        <p:spPr>
          <a:xfrm>
            <a:off x="628403" y="336141"/>
            <a:ext cx="7898954" cy="851683"/>
          </a:xfrm>
          <a:prstGeom prst="rect">
            <a:avLst/>
          </a:prstGeom>
        </p:spPr>
        <p:txBody>
          <a:bodyPr vert="horz" lIns="0" tIns="0" rIns="0" bIns="0" rtlCol="0" anchor="ctr">
            <a:normAutofit/>
          </a:bodyPr>
          <a:lstStyle>
            <a:lvl1pPr>
              <a:defRPr sz="3600">
                <a:solidFill>
                  <a:srgbClr val="6BA34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498485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lumMod val="90000"/>
            <a:lumOff val="1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stretch>
            <a:fillRect/>
          </a:stretch>
        </p:blipFill>
        <p:spPr>
          <a:xfrm>
            <a:off x="628403" y="500304"/>
            <a:ext cx="369793" cy="369793"/>
          </a:xfrm>
          <a:prstGeom prst="rect">
            <a:avLst/>
          </a:prstGeom>
        </p:spPr>
      </p:pic>
      <p:pic>
        <p:nvPicPr>
          <p:cNvPr id="10" name="Picture 9" descr="Tre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8021" y="0"/>
            <a:ext cx="4735979" cy="6858000"/>
          </a:xfrm>
          <a:prstGeom prst="rect">
            <a:avLst/>
          </a:prstGeom>
        </p:spPr>
      </p:pic>
      <p:pic>
        <p:nvPicPr>
          <p:cNvPr id="16" name="Picture 15" descr="MongoDB_Logo_Knockout_RGB.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
        <p:nvSpPr>
          <p:cNvPr id="4" name="Title 3"/>
          <p:cNvSpPr>
            <a:spLocks noGrp="1"/>
          </p:cNvSpPr>
          <p:nvPr>
            <p:ph type="title" hasCustomPrompt="1"/>
          </p:nvPr>
        </p:nvSpPr>
        <p:spPr>
          <a:xfrm>
            <a:off x="616073" y="1835589"/>
            <a:ext cx="7898954" cy="1812775"/>
          </a:xfrm>
          <a:prstGeom prst="rect">
            <a:avLst/>
          </a:prstGeom>
        </p:spPr>
        <p:txBody>
          <a:bodyPr anchor="ctr">
            <a:normAutofit/>
          </a:bodyPr>
          <a:lstStyle>
            <a:lvl1pPr>
              <a:lnSpc>
                <a:spcPct val="90000"/>
              </a:lnSpc>
              <a:defRPr sz="4400" spc="-100">
                <a:solidFill>
                  <a:schemeClr val="bg2"/>
                </a:solidFill>
                <a:effectLst/>
              </a:defRPr>
            </a:lvl1pPr>
          </a:lstStyle>
          <a:p>
            <a:pPr lvl="0"/>
            <a:r>
              <a:rPr lang="en-US" dirty="0" smtClean="0"/>
              <a:t>Insert Title Here</a:t>
            </a:r>
            <a:endParaRPr lang="en-US" dirty="0"/>
          </a:p>
        </p:txBody>
      </p:sp>
      <p:sp>
        <p:nvSpPr>
          <p:cNvPr id="3" name="Subtitle 2"/>
          <p:cNvSpPr>
            <a:spLocks noGrp="1"/>
          </p:cNvSpPr>
          <p:nvPr>
            <p:ph type="subTitle" idx="1" hasCustomPrompt="1"/>
          </p:nvPr>
        </p:nvSpPr>
        <p:spPr>
          <a:xfrm>
            <a:off x="628403" y="4269919"/>
            <a:ext cx="7898954" cy="468106"/>
          </a:xfrm>
          <a:prstGeom prst="rect">
            <a:avLst/>
          </a:prstGeom>
        </p:spPr>
        <p:txBody>
          <a:bodyPr anchor="ctr" anchorCtr="0">
            <a:normAutofit/>
          </a:bodyPr>
          <a:lstStyle>
            <a:lvl1pPr marL="0" indent="0" algn="l">
              <a:lnSpc>
                <a:spcPct val="100000"/>
              </a:lnSpc>
              <a:buNone/>
              <a:defRPr sz="2200" i="1" spc="-20" baseline="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Job Title, 10gen</a:t>
            </a:r>
          </a:p>
        </p:txBody>
      </p:sp>
      <p:sp>
        <p:nvSpPr>
          <p:cNvPr id="9" name="Text Placeholder 8"/>
          <p:cNvSpPr>
            <a:spLocks noGrp="1"/>
          </p:cNvSpPr>
          <p:nvPr userDrawn="1">
            <p:ph type="body" sz="quarter" idx="10" hasCustomPrompt="1"/>
          </p:nvPr>
        </p:nvSpPr>
        <p:spPr>
          <a:xfrm>
            <a:off x="628403" y="3857283"/>
            <a:ext cx="7898954" cy="383348"/>
          </a:xfrm>
          <a:prstGeom prst="rect">
            <a:avLst/>
          </a:prstGeom>
        </p:spPr>
        <p:txBody>
          <a:bodyPr tIns="0" bIns="0" anchor="b" anchorCtr="0"/>
          <a:lstStyle>
            <a:lvl1pPr marL="0" indent="0" algn="l">
              <a:lnSpc>
                <a:spcPct val="100000"/>
              </a:lnSpc>
              <a:spcBef>
                <a:spcPts val="0"/>
              </a:spcBef>
              <a:buNone/>
              <a:defRPr sz="3000" b="0" i="0" spc="-50" baseline="0">
                <a:solidFill>
                  <a:schemeClr val="bg1"/>
                </a:solidFill>
                <a:effectLst/>
              </a:defRPr>
            </a:lvl1pPr>
          </a:lstStyle>
          <a:p>
            <a:pPr>
              <a:lnSpc>
                <a:spcPts val="1840"/>
              </a:lnSpc>
            </a:pPr>
            <a:r>
              <a:rPr lang="en-US" dirty="0" smtClean="0"/>
              <a:t>Speaker Name</a:t>
            </a:r>
          </a:p>
        </p:txBody>
      </p:sp>
      <p:sp>
        <p:nvSpPr>
          <p:cNvPr id="18" name="Text Placeholder 17"/>
          <p:cNvSpPr>
            <a:spLocks noGrp="1"/>
          </p:cNvSpPr>
          <p:nvPr>
            <p:ph type="body" sz="quarter" idx="12" hasCustomPrompt="1"/>
          </p:nvPr>
        </p:nvSpPr>
        <p:spPr>
          <a:xfrm>
            <a:off x="1178859" y="536115"/>
            <a:ext cx="7348498" cy="298170"/>
          </a:xfrm>
          <a:prstGeom prst="rect">
            <a:avLst/>
          </a:prstGeom>
        </p:spPr>
        <p:txBody>
          <a:bodyPr anchor="b" anchorCtr="0"/>
          <a:lstStyle>
            <a:lvl1pPr marL="0" indent="0">
              <a:buNone/>
              <a:defRPr sz="2200" spc="0">
                <a:solidFill>
                  <a:schemeClr val="bg1"/>
                </a:solidFill>
              </a:defRPr>
            </a:lvl1pPr>
          </a:lstStyle>
          <a:p>
            <a:pPr lvl="0"/>
            <a:r>
              <a:rPr lang="en-US" dirty="0" smtClean="0"/>
              <a:t>#</a:t>
            </a:r>
            <a:r>
              <a:rPr lang="en-US" dirty="0" err="1" smtClean="0"/>
              <a:t>ConferenceHaddddshTag</a:t>
            </a:r>
            <a:endParaRPr lang="en-US" dirty="0"/>
          </a:p>
        </p:txBody>
      </p:sp>
    </p:spTree>
    <p:extLst>
      <p:ext uri="{BB962C8B-B14F-4D97-AF65-F5344CB8AC3E}">
        <p14:creationId xmlns:p14="http://schemas.microsoft.com/office/powerpoint/2010/main" val="404358255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Placeholder 17"/>
          <p:cNvSpPr>
            <a:spLocks noGrp="1"/>
          </p:cNvSpPr>
          <p:nvPr>
            <p:ph type="title"/>
          </p:nvPr>
        </p:nvSpPr>
        <p:spPr>
          <a:xfrm>
            <a:off x="457200" y="9275"/>
            <a:ext cx="8229600" cy="11430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646295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08000" y="2857500"/>
            <a:ext cx="8178799" cy="1143000"/>
          </a:xfrm>
          <a:prstGeom prst="rect">
            <a:avLst/>
          </a:prstGeom>
        </p:spPr>
        <p:txBody>
          <a:bodyPr vert="horz" lIns="0" tIns="0" rIns="0" bIns="0" anchor="ctr" anchorCtr="0"/>
          <a:lstStyle>
            <a:lvl1pPr algn="l">
              <a:defRPr sz="4000" b="1" i="0" cap="none" spc="30">
                <a:ln>
                  <a:noFill/>
                </a:ln>
                <a:solidFill>
                  <a:schemeClr val="tx1"/>
                </a:solidFill>
                <a:effectLst/>
                <a:latin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053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Picture + Caption (no header)">
    <p:spTree>
      <p:nvGrpSpPr>
        <p:cNvPr id="1" name=""/>
        <p:cNvGrpSpPr/>
        <p:nvPr/>
      </p:nvGrpSpPr>
      <p:grpSpPr>
        <a:xfrm>
          <a:off x="0" y="0"/>
          <a:ext cx="0" cy="0"/>
          <a:chOff x="0" y="0"/>
          <a:chExt cx="0" cy="0"/>
        </a:xfrm>
      </p:grpSpPr>
      <p:sp>
        <p:nvSpPr>
          <p:cNvPr id="4" name="Content Placeholder 3"/>
          <p:cNvSpPr>
            <a:spLocks noGrp="1"/>
          </p:cNvSpPr>
          <p:nvPr>
            <p:ph sz="quarter" idx="11" hasCustomPrompt="1"/>
          </p:nvPr>
        </p:nvSpPr>
        <p:spPr>
          <a:xfrm>
            <a:off x="628650" y="1344756"/>
            <a:ext cx="7899400" cy="4286885"/>
          </a:xfrm>
          <a:solidFill>
            <a:schemeClr val="bg2">
              <a:alpha val="23000"/>
            </a:schemeClr>
          </a:solidFill>
          <a:ln w="76200" cmpd="sng">
            <a:noFill/>
          </a:ln>
          <a:effectLst/>
        </p:spPr>
        <p:txBody>
          <a:bodyPr>
            <a:sp3d/>
          </a:bodyPr>
          <a:lstStyle>
            <a:lvl1pPr marL="0" indent="0">
              <a:buNone/>
              <a:defRPr baseline="0">
                <a:effectLst/>
              </a:defRPr>
            </a:lvl1pPr>
          </a:lstStyle>
          <a:p>
            <a:pPr lvl="0"/>
            <a:r>
              <a:rPr lang="en-US" dirty="0" smtClean="0"/>
              <a:t>Insert Picture/Table/Chart Here</a:t>
            </a:r>
            <a:endParaRPr lang="en-US" dirty="0"/>
          </a:p>
        </p:txBody>
      </p:sp>
      <p:sp>
        <p:nvSpPr>
          <p:cNvPr id="10" name="Rectangle 9"/>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
        <p:nvSpPr>
          <p:cNvPr id="8" name="Footer Placeholder 4"/>
          <p:cNvSpPr>
            <a:spLocks noGrp="1"/>
          </p:cNvSpPr>
          <p:nvPr>
            <p:ph type="ftr" sz="quarter" idx="3"/>
          </p:nvPr>
        </p:nvSpPr>
        <p:spPr>
          <a:xfrm>
            <a:off x="628650" y="6356350"/>
            <a:ext cx="4337241" cy="365125"/>
          </a:xfrm>
          <a:prstGeom prst="rect">
            <a:avLst/>
          </a:prstGeom>
        </p:spPr>
        <p:txBody>
          <a:bodyPr vert="horz" lIns="91440" tIns="45720" rIns="91440" bIns="45720" rtlCol="0" anchor="ctr"/>
          <a:lstStyle>
            <a:lvl1pPr algn="ctr">
              <a:defRPr sz="1200" b="0" i="1">
                <a:solidFill>
                  <a:schemeClr val="tx1">
                    <a:tint val="75000"/>
                  </a:schemeClr>
                </a:solidFill>
                <a:latin typeface="PT Sans"/>
                <a:cs typeface="PT Sans"/>
              </a:defRPr>
            </a:lvl1pPr>
          </a:lstStyle>
          <a:p>
            <a:pPr algn="l"/>
            <a:r>
              <a:rPr lang="en-US" dirty="0" smtClean="0"/>
              <a:t>Talk Title (abbreviated if necessary), Speaker</a:t>
            </a:r>
            <a:endParaRPr lang="en-US" dirty="0"/>
          </a:p>
        </p:txBody>
      </p:sp>
      <p:sp>
        <p:nvSpPr>
          <p:cNvPr id="14" name="Title Placeholder 1"/>
          <p:cNvSpPr>
            <a:spLocks noGrp="1"/>
          </p:cNvSpPr>
          <p:nvPr>
            <p:ph type="title"/>
          </p:nvPr>
        </p:nvSpPr>
        <p:spPr>
          <a:xfrm>
            <a:off x="628403" y="336141"/>
            <a:ext cx="7898954" cy="851683"/>
          </a:xfrm>
          <a:prstGeom prst="rect">
            <a:avLst/>
          </a:prstGeom>
        </p:spPr>
        <p:txBody>
          <a:bodyPr vert="horz" lIns="0" tIns="0" rIns="0" bIns="0" rtlCol="0" anchor="ctr">
            <a:normAutofit/>
          </a:bodyPr>
          <a:lstStyle>
            <a:lvl1pPr>
              <a:defRPr sz="3600">
                <a:solidFill>
                  <a:srgbClr val="6BA34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727688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p:cNvPicPr>
            <a:picLocks noChangeAspect="1"/>
          </p:cNvPicPr>
          <p:nvPr userDrawn="1"/>
        </p:nvPicPr>
        <p:blipFill>
          <a:blip r:embed="rId2"/>
          <a:stretch>
            <a:fillRect/>
          </a:stretch>
        </p:blipFill>
        <p:spPr>
          <a:xfrm>
            <a:off x="628403" y="500304"/>
            <a:ext cx="369793" cy="369793"/>
          </a:xfrm>
          <a:prstGeom prst="rect">
            <a:avLst/>
          </a:prstGeom>
        </p:spPr>
      </p:pic>
      <p:pic>
        <p:nvPicPr>
          <p:cNvPr id="10" name="Picture 9" descr="Tre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08021" y="0"/>
            <a:ext cx="4735979" cy="6858000"/>
          </a:xfrm>
          <a:prstGeom prst="rect">
            <a:avLst/>
          </a:prstGeom>
        </p:spPr>
      </p:pic>
      <p:pic>
        <p:nvPicPr>
          <p:cNvPr id="16" name="Picture 15" descr="MongoDB_Logo_Knockout_RGB.eps"/>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
        <p:nvSpPr>
          <p:cNvPr id="4" name="Title 3"/>
          <p:cNvSpPr>
            <a:spLocks noGrp="1"/>
          </p:cNvSpPr>
          <p:nvPr>
            <p:ph type="title" hasCustomPrompt="1"/>
          </p:nvPr>
        </p:nvSpPr>
        <p:spPr>
          <a:xfrm>
            <a:off x="616073" y="1835589"/>
            <a:ext cx="7898954" cy="1812775"/>
          </a:xfrm>
        </p:spPr>
        <p:txBody>
          <a:bodyPr anchor="ctr">
            <a:normAutofit/>
          </a:bodyPr>
          <a:lstStyle>
            <a:lvl1pPr>
              <a:lnSpc>
                <a:spcPct val="90000"/>
              </a:lnSpc>
              <a:defRPr sz="4400" spc="-100">
                <a:solidFill>
                  <a:schemeClr val="bg2"/>
                </a:solidFill>
                <a:effectLst/>
              </a:defRPr>
            </a:lvl1pPr>
          </a:lstStyle>
          <a:p>
            <a:pPr lvl="0"/>
            <a:r>
              <a:rPr lang="en-US" dirty="0" smtClean="0"/>
              <a:t>Insert Title Here</a:t>
            </a:r>
            <a:endParaRPr lang="en-US" dirty="0"/>
          </a:p>
        </p:txBody>
      </p:sp>
      <p:sp>
        <p:nvSpPr>
          <p:cNvPr id="3" name="Subtitle 2"/>
          <p:cNvSpPr>
            <a:spLocks noGrp="1"/>
          </p:cNvSpPr>
          <p:nvPr>
            <p:ph type="subTitle" idx="1" hasCustomPrompt="1"/>
          </p:nvPr>
        </p:nvSpPr>
        <p:spPr>
          <a:xfrm>
            <a:off x="628403" y="4269919"/>
            <a:ext cx="7898954" cy="468106"/>
          </a:xfrm>
          <a:prstGeom prst="rect">
            <a:avLst/>
          </a:prstGeom>
        </p:spPr>
        <p:txBody>
          <a:bodyPr anchor="ctr" anchorCtr="0">
            <a:normAutofit/>
          </a:bodyPr>
          <a:lstStyle>
            <a:lvl1pPr marL="0" indent="0" algn="l">
              <a:lnSpc>
                <a:spcPct val="100000"/>
              </a:lnSpc>
              <a:buNone/>
              <a:defRPr sz="2200" i="1" spc="-20" baseline="0">
                <a:solidFill>
                  <a:schemeClr val="bg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Job Title, 10gen</a:t>
            </a:r>
          </a:p>
        </p:txBody>
      </p:sp>
      <p:sp>
        <p:nvSpPr>
          <p:cNvPr id="9" name="Text Placeholder 8"/>
          <p:cNvSpPr>
            <a:spLocks noGrp="1"/>
          </p:cNvSpPr>
          <p:nvPr userDrawn="1">
            <p:ph type="body" sz="quarter" idx="10" hasCustomPrompt="1"/>
          </p:nvPr>
        </p:nvSpPr>
        <p:spPr>
          <a:xfrm>
            <a:off x="628403" y="3857283"/>
            <a:ext cx="7898954" cy="383348"/>
          </a:xfrm>
          <a:prstGeom prst="rect">
            <a:avLst/>
          </a:prstGeom>
        </p:spPr>
        <p:txBody>
          <a:bodyPr tIns="0" bIns="0" anchor="b" anchorCtr="0"/>
          <a:lstStyle>
            <a:lvl1pPr marL="0" indent="0" algn="l">
              <a:lnSpc>
                <a:spcPct val="100000"/>
              </a:lnSpc>
              <a:spcBef>
                <a:spcPts val="0"/>
              </a:spcBef>
              <a:buNone/>
              <a:defRPr sz="3000" b="0" i="0" spc="-50" baseline="0">
                <a:solidFill>
                  <a:schemeClr val="bg1"/>
                </a:solidFill>
                <a:effectLst/>
              </a:defRPr>
            </a:lvl1pPr>
          </a:lstStyle>
          <a:p>
            <a:pPr>
              <a:lnSpc>
                <a:spcPts val="1840"/>
              </a:lnSpc>
            </a:pPr>
            <a:r>
              <a:rPr lang="en-US" dirty="0" smtClean="0"/>
              <a:t>Speaker Name</a:t>
            </a:r>
          </a:p>
        </p:txBody>
      </p:sp>
      <p:sp>
        <p:nvSpPr>
          <p:cNvPr id="18" name="Text Placeholder 17"/>
          <p:cNvSpPr>
            <a:spLocks noGrp="1"/>
          </p:cNvSpPr>
          <p:nvPr>
            <p:ph type="body" sz="quarter" idx="12" hasCustomPrompt="1"/>
          </p:nvPr>
        </p:nvSpPr>
        <p:spPr>
          <a:xfrm>
            <a:off x="1178859" y="536115"/>
            <a:ext cx="7348498" cy="298170"/>
          </a:xfrm>
        </p:spPr>
        <p:txBody>
          <a:bodyPr anchor="b" anchorCtr="0"/>
          <a:lstStyle>
            <a:lvl1pPr marL="0" indent="0">
              <a:buNone/>
              <a:defRPr sz="2200" spc="0">
                <a:solidFill>
                  <a:schemeClr val="bg1"/>
                </a:solidFill>
              </a:defRPr>
            </a:lvl1pPr>
          </a:lstStyle>
          <a:p>
            <a:pPr lvl="0"/>
            <a:r>
              <a:rPr lang="en-US" dirty="0" smtClean="0"/>
              <a:t>#</a:t>
            </a:r>
            <a:r>
              <a:rPr lang="en-US" dirty="0" err="1" smtClean="0"/>
              <a:t>ConferenceHashTag</a:t>
            </a:r>
            <a:endParaRPr lang="en-US" dirty="0"/>
          </a:p>
        </p:txBody>
      </p:sp>
    </p:spTree>
    <p:extLst>
      <p:ext uri="{BB962C8B-B14F-4D97-AF65-F5344CB8AC3E}">
        <p14:creationId xmlns:p14="http://schemas.microsoft.com/office/powerpoint/2010/main" val="3219940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hoto Slid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190116" y="6356350"/>
            <a:ext cx="4337241" cy="365125"/>
          </a:xfrm>
          <a:prstGeom prst="rect">
            <a:avLst/>
          </a:prstGeom>
        </p:spPr>
        <p:txBody>
          <a:bodyPr/>
          <a:lstStyle/>
          <a:p>
            <a:pPr algn="r"/>
            <a:r>
              <a:rPr lang="en-US" smtClean="0"/>
              <a:t>Talk Title (abbreviated if necessary), Speaker</a:t>
            </a:r>
            <a:endParaRPr lang="en-US" dirty="0"/>
          </a:p>
        </p:txBody>
      </p:sp>
      <p:sp>
        <p:nvSpPr>
          <p:cNvPr id="7" name="Picture Placeholder 6"/>
          <p:cNvSpPr>
            <a:spLocks noGrp="1"/>
          </p:cNvSpPr>
          <p:nvPr>
            <p:ph type="pic" sz="quarter" idx="11"/>
          </p:nvPr>
        </p:nvSpPr>
        <p:spPr>
          <a:xfrm>
            <a:off x="0" y="1"/>
            <a:ext cx="9144000" cy="6171046"/>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628403" y="2998061"/>
            <a:ext cx="7898954" cy="1746659"/>
          </a:xfrm>
        </p:spPr>
        <p:txBody>
          <a:bodyPr/>
          <a:lstStyle>
            <a:lvl1pPr>
              <a:defRPr>
                <a:solidFill>
                  <a:srgbClr val="FFFFFF"/>
                </a:solidFill>
              </a:defRPr>
            </a:lvl1pPr>
          </a:lstStyle>
          <a:p>
            <a:r>
              <a:rPr lang="en-US" smtClean="0"/>
              <a:t>Click to edit Master title style</a:t>
            </a:r>
            <a:endParaRPr lang="en-US" dirty="0"/>
          </a:p>
        </p:txBody>
      </p:sp>
      <p:sp>
        <p:nvSpPr>
          <p:cNvPr id="11" name="Rectangle 10"/>
          <p:cNvSpPr/>
          <p:nvPr userDrawn="1"/>
        </p:nvSpPr>
        <p:spPr>
          <a:xfrm>
            <a:off x="0" y="6165273"/>
            <a:ext cx="9144000" cy="692727"/>
          </a:xfrm>
          <a:prstGeom prst="rect">
            <a:avLst/>
          </a:prstGeom>
          <a:solidFill>
            <a:srgbClr val="3B291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MongoDB_Logo_Knockout_RGB.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99244" y="6307869"/>
            <a:ext cx="1328113" cy="388063"/>
          </a:xfrm>
          <a:prstGeom prst="rect">
            <a:avLst/>
          </a:prstGeom>
        </p:spPr>
      </p:pic>
    </p:spTree>
    <p:extLst>
      <p:ext uri="{BB962C8B-B14F-4D97-AF65-F5344CB8AC3E}">
        <p14:creationId xmlns:p14="http://schemas.microsoft.com/office/powerpoint/2010/main" val="3837975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p:txBody>
      </p:sp>
      <p:sp>
        <p:nvSpPr>
          <p:cNvPr id="8" name="Title Placeholder 17"/>
          <p:cNvSpPr>
            <a:spLocks noGrp="1"/>
          </p:cNvSpPr>
          <p:nvPr>
            <p:ph type="title"/>
          </p:nvPr>
        </p:nvSpPr>
        <p:spPr>
          <a:xfrm>
            <a:off x="457200" y="9275"/>
            <a:ext cx="8229600" cy="11430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3164487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Placeholder 17"/>
          <p:cNvSpPr>
            <a:spLocks noGrp="1"/>
          </p:cNvSpPr>
          <p:nvPr>
            <p:ph type="title"/>
          </p:nvPr>
        </p:nvSpPr>
        <p:spPr>
          <a:xfrm>
            <a:off x="457200" y="9275"/>
            <a:ext cx="8229600" cy="1143000"/>
          </a:xfrm>
          <a:prstGeom prst="rect">
            <a:avLst/>
          </a:prstGeom>
        </p:spPr>
        <p:txBody>
          <a:bodyPr/>
          <a:lstStyle/>
          <a:p>
            <a:r>
              <a:rPr lang="en-US" smtClean="0"/>
              <a:t>Click to edit Master title style</a:t>
            </a:r>
            <a:endParaRPr lang="en-US" dirty="0"/>
          </a:p>
        </p:txBody>
      </p:sp>
    </p:spTree>
    <p:extLst>
      <p:ext uri="{BB962C8B-B14F-4D97-AF65-F5344CB8AC3E}">
        <p14:creationId xmlns:p14="http://schemas.microsoft.com/office/powerpoint/2010/main" val="77357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itle 8"/>
          <p:cNvSpPr>
            <a:spLocks noGrp="1"/>
          </p:cNvSpPr>
          <p:nvPr>
            <p:ph type="title"/>
          </p:nvPr>
        </p:nvSpPr>
        <p:spPr>
          <a:xfrm>
            <a:off x="457200" y="0"/>
            <a:ext cx="8229600" cy="1143000"/>
          </a:xfrm>
          <a:prstGeom prst="rect">
            <a:avLst/>
          </a:prstGeom>
        </p:spPr>
        <p:txBody>
          <a:bodyPr vert="horz" anchor="ctr" anchorCtr="0">
            <a:normAutofit/>
          </a:bodyPr>
          <a:lstStyle>
            <a:lvl1pPr algn="l">
              <a:defRPr>
                <a:effectLst>
                  <a:outerShdw blurRad="50800" dist="38100" dir="2700000" algn="tl" rotWithShape="0">
                    <a:srgbClr val="000000">
                      <a:alpha val="40000"/>
                    </a:srgbClr>
                  </a:outerShdw>
                </a:effectLst>
              </a:defRPr>
            </a:lvl1pPr>
          </a:lstStyle>
          <a:p>
            <a:r>
              <a:rPr lang="en-US" smtClean="0"/>
              <a:t>Click to edit Master title style</a:t>
            </a:r>
            <a:endParaRPr lang="en-US" dirty="0"/>
          </a:p>
        </p:txBody>
      </p:sp>
    </p:spTree>
    <p:extLst>
      <p:ext uri="{BB962C8B-B14F-4D97-AF65-F5344CB8AC3E}">
        <p14:creationId xmlns:p14="http://schemas.microsoft.com/office/powerpoint/2010/main" val="21832725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theme" Target="../theme/theme2.xml"/><Relationship Id="rId6"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theme" Target="../theme/theme4.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8" name="Text Placeholder 2"/>
          <p:cNvSpPr>
            <a:spLocks noGrp="1"/>
          </p:cNvSpPr>
          <p:nvPr>
            <p:ph type="body" idx="1"/>
          </p:nvPr>
        </p:nvSpPr>
        <p:spPr bwMode="auto">
          <a:xfrm>
            <a:off x="457200" y="1422400"/>
            <a:ext cx="8229600"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text here (remove bullet if not needed)</a:t>
            </a:r>
          </a:p>
          <a:p>
            <a:pPr lvl="1"/>
            <a:r>
              <a:rPr lang="en-US" dirty="0"/>
              <a:t>2nd level (use no more than 2 levels)</a:t>
            </a:r>
          </a:p>
        </p:txBody>
      </p:sp>
      <p:sp>
        <p:nvSpPr>
          <p:cNvPr id="7" name="Rectangle 6"/>
          <p:cNvSpPr>
            <a:spLocks noChangeArrowheads="1"/>
          </p:cNvSpPr>
          <p:nvPr/>
        </p:nvSpPr>
        <p:spPr bwMode="auto">
          <a:xfrm>
            <a:off x="0" y="0"/>
            <a:ext cx="9144000" cy="1152525"/>
          </a:xfrm>
          <a:prstGeom prst="rect">
            <a:avLst/>
          </a:prstGeom>
          <a:solidFill>
            <a:schemeClr val="tx1">
              <a:lumMod val="90000"/>
              <a:lumOff val="10000"/>
            </a:schemeClr>
          </a:solidFill>
          <a:ln w="41275">
            <a:noFill/>
            <a:miter lim="800000"/>
            <a:headEnd/>
            <a:tailEnd/>
          </a:ln>
          <a:effectLst/>
        </p:spPr>
        <p:txBody>
          <a:bodyPr anchor="ctr"/>
          <a:lstStyle/>
          <a:p>
            <a:pPr algn="ctr" fontAlgn="auto">
              <a:spcBef>
                <a:spcPts val="0"/>
              </a:spcBef>
              <a:spcAft>
                <a:spcPts val="0"/>
              </a:spcAft>
              <a:defRPr/>
            </a:pPr>
            <a:endParaRPr lang="en-US" sz="1800" dirty="0">
              <a:solidFill>
                <a:srgbClr val="969393"/>
              </a:solidFill>
              <a:latin typeface="Arial"/>
              <a:ea typeface="+mn-ea"/>
              <a:cs typeface="+mn-cs"/>
            </a:endParaRPr>
          </a:p>
        </p:txBody>
      </p:sp>
      <p:sp>
        <p:nvSpPr>
          <p:cNvPr id="18" name="Title Placeholder 17"/>
          <p:cNvSpPr>
            <a:spLocks noGrp="1"/>
          </p:cNvSpPr>
          <p:nvPr>
            <p:ph type="title"/>
          </p:nvPr>
        </p:nvSpPr>
        <p:spPr>
          <a:xfrm>
            <a:off x="457200" y="9525"/>
            <a:ext cx="8229600" cy="1143000"/>
          </a:xfrm>
          <a:prstGeom prst="rect">
            <a:avLst/>
          </a:prstGeom>
          <a:effectLst/>
        </p:spPr>
        <p:txBody>
          <a:bodyPr vert="horz" lIns="0" tIns="0" rIns="0" bIns="0" rtlCol="0" anchor="ctr">
            <a:noAutofit/>
          </a:bodyPr>
          <a:lstStyle/>
          <a:p>
            <a:r>
              <a:rPr lang="en-US" smtClean="0"/>
              <a:t>Click to edit Master title style</a:t>
            </a:r>
            <a:endParaRPr lang="en-US" dirty="0"/>
          </a:p>
        </p:txBody>
      </p:sp>
      <p:sp>
        <p:nvSpPr>
          <p:cNvPr id="2" name="TextBox 1"/>
          <p:cNvSpPr txBox="1"/>
          <p:nvPr/>
        </p:nvSpPr>
        <p:spPr>
          <a:xfrm>
            <a:off x="-138545" y="5680364"/>
            <a:ext cx="0" cy="307777"/>
          </a:xfrm>
          <a:prstGeom prst="rect">
            <a:avLst/>
          </a:prstGeom>
        </p:spPr>
        <p:txBody>
          <a:bodyPr wrap="none" lIns="0" tIns="0" rIns="0" bIns="0" rtlCol="0">
            <a:spAutoFit/>
          </a:bodyPr>
          <a:lstStyle/>
          <a:p>
            <a:pPr marL="0" indent="0">
              <a:buFont typeface="Arial"/>
              <a:buNone/>
            </a:pPr>
            <a:endParaRPr lang="en-US" sz="2000" dirty="0" smtClean="0"/>
          </a:p>
        </p:txBody>
      </p:sp>
      <p:sp>
        <p:nvSpPr>
          <p:cNvPr id="9" name="TextBox 14"/>
          <p:cNvSpPr txBox="1">
            <a:spLocks noChangeArrowheads="1"/>
          </p:cNvSpPr>
          <p:nvPr/>
        </p:nvSpPr>
        <p:spPr bwMode="auto">
          <a:xfrm>
            <a:off x="457200" y="6386513"/>
            <a:ext cx="2143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Segoe" charset="0"/>
                <a:ea typeface="ＭＳ Ｐゴシック"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defRPr/>
            </a:pPr>
            <a:fld id="{A89390FE-58A4-F246-AC5A-027357C66DC3}" type="slidenum">
              <a:rPr lang="en-US" sz="1100">
                <a:solidFill>
                  <a:srgbClr val="7F7F7F"/>
                </a:solidFill>
              </a:rPr>
              <a:pPr eaLnBrk="1" hangingPunct="1">
                <a:defRPr/>
              </a:pPr>
              <a:t>‹#›</a:t>
            </a:fld>
            <a:endParaRPr lang="en-US" sz="1100">
              <a:solidFill>
                <a:srgbClr val="7F7F7F"/>
              </a:solidFill>
            </a:endParaRPr>
          </a:p>
        </p:txBody>
      </p:sp>
      <p:pic>
        <p:nvPicPr>
          <p:cNvPr id="11" name="Picture 10"/>
          <p:cNvPicPr>
            <a:picLocks noChangeAspect="1"/>
          </p:cNvPicPr>
          <p:nvPr/>
        </p:nvPicPr>
        <p:blipFill>
          <a:blip r:embed="rId8"/>
          <a:stretch>
            <a:fillRect/>
          </a:stretch>
        </p:blipFill>
        <p:spPr>
          <a:xfrm>
            <a:off x="7412643" y="6314120"/>
            <a:ext cx="1274157" cy="367667"/>
          </a:xfrm>
          <a:prstGeom prst="rect">
            <a:avLst/>
          </a:prstGeom>
        </p:spPr>
      </p:pic>
    </p:spTree>
  </p:cSld>
  <p:clrMap bg1="lt1" tx1="dk1" bg2="lt2" tx2="dk2" accent1="accent1" accent2="accent2" accent3="accent3" accent4="accent4" accent5="accent5" accent6="accent6" hlink="hlink" folHlink="folHlink"/>
  <p:sldLayoutIdLst>
    <p:sldLayoutId id="2147483861" r:id="rId1"/>
    <p:sldLayoutId id="2147483862" r:id="rId2"/>
    <p:sldLayoutId id="2147483869" r:id="rId3"/>
    <p:sldLayoutId id="2147483871" r:id="rId4"/>
    <p:sldLayoutId id="2147483878" r:id="rId5"/>
    <p:sldLayoutId id="2147483879" r:id="rId6"/>
  </p:sldLayoutIdLst>
  <p:hf hdr="0" ftr="0" dt="0"/>
  <p:txStyles>
    <p:titleStyle>
      <a:lvl1pPr algn="l" defTabSz="457200" rtl="0" eaLnBrk="1" fontAlgn="base" hangingPunct="1">
        <a:spcBef>
          <a:spcPct val="0"/>
        </a:spcBef>
        <a:spcAft>
          <a:spcPct val="0"/>
        </a:spcAft>
        <a:defRPr sz="3600" b="1" i="0" kern="1200" cap="none" spc="30">
          <a:ln>
            <a:noFill/>
          </a:ln>
          <a:solidFill>
            <a:schemeClr val="bg1"/>
          </a:solidFill>
          <a:effectLst/>
          <a:latin typeface="Arial"/>
          <a:ea typeface="MS PGothic" pitchFamily="34" charset="-128"/>
          <a:cs typeface="Segoe Semibold"/>
        </a:defRPr>
      </a:lvl1pPr>
      <a:lvl2pPr algn="l" defTabSz="457200" rtl="0" eaLnBrk="1" fontAlgn="base" hangingPunct="1">
        <a:spcBef>
          <a:spcPct val="0"/>
        </a:spcBef>
        <a:spcAft>
          <a:spcPct val="0"/>
        </a:spcAft>
        <a:defRPr sz="3600" b="1">
          <a:solidFill>
            <a:schemeClr val="bg1"/>
          </a:solidFill>
          <a:latin typeface="Segoe Semibold" charset="0"/>
          <a:ea typeface="MS PGothic" pitchFamily="34" charset="-128"/>
        </a:defRPr>
      </a:lvl2pPr>
      <a:lvl3pPr algn="l" defTabSz="457200" rtl="0" eaLnBrk="1" fontAlgn="base" hangingPunct="1">
        <a:spcBef>
          <a:spcPct val="0"/>
        </a:spcBef>
        <a:spcAft>
          <a:spcPct val="0"/>
        </a:spcAft>
        <a:defRPr sz="3600" b="1">
          <a:solidFill>
            <a:schemeClr val="bg1"/>
          </a:solidFill>
          <a:latin typeface="Segoe Semibold" charset="0"/>
          <a:ea typeface="MS PGothic" pitchFamily="34" charset="-128"/>
        </a:defRPr>
      </a:lvl3pPr>
      <a:lvl4pPr algn="l" defTabSz="457200" rtl="0" eaLnBrk="1" fontAlgn="base" hangingPunct="1">
        <a:spcBef>
          <a:spcPct val="0"/>
        </a:spcBef>
        <a:spcAft>
          <a:spcPct val="0"/>
        </a:spcAft>
        <a:defRPr sz="3600" b="1">
          <a:solidFill>
            <a:schemeClr val="bg1"/>
          </a:solidFill>
          <a:latin typeface="Segoe Semibold" charset="0"/>
          <a:ea typeface="MS PGothic" pitchFamily="34" charset="-128"/>
        </a:defRPr>
      </a:lvl4pPr>
      <a:lvl5pPr algn="l" defTabSz="457200" rtl="0" eaLnBrk="1" fontAlgn="base" hangingPunct="1">
        <a:spcBef>
          <a:spcPct val="0"/>
        </a:spcBef>
        <a:spcAft>
          <a:spcPct val="0"/>
        </a:spcAft>
        <a:defRPr sz="3600" b="1">
          <a:solidFill>
            <a:schemeClr val="bg1"/>
          </a:solidFill>
          <a:latin typeface="Segoe Semibold" charset="0"/>
          <a:ea typeface="MS PGothic" pitchFamily="34" charset="-128"/>
        </a:defRPr>
      </a:lvl5pPr>
      <a:lvl6pPr marL="457200" algn="l" defTabSz="457200" rtl="0" eaLnBrk="1" fontAlgn="base" hangingPunct="1">
        <a:spcBef>
          <a:spcPct val="0"/>
        </a:spcBef>
        <a:spcAft>
          <a:spcPct val="0"/>
        </a:spcAft>
        <a:defRPr sz="3600" b="1">
          <a:solidFill>
            <a:schemeClr val="bg1"/>
          </a:solidFill>
          <a:latin typeface="Segoe Semibold" charset="0"/>
          <a:ea typeface="ＭＳ Ｐゴシック" charset="0"/>
        </a:defRPr>
      </a:lvl6pPr>
      <a:lvl7pPr marL="914400" algn="l" defTabSz="457200" rtl="0" eaLnBrk="1" fontAlgn="base" hangingPunct="1">
        <a:spcBef>
          <a:spcPct val="0"/>
        </a:spcBef>
        <a:spcAft>
          <a:spcPct val="0"/>
        </a:spcAft>
        <a:defRPr sz="3600" b="1">
          <a:solidFill>
            <a:schemeClr val="bg1"/>
          </a:solidFill>
          <a:latin typeface="Segoe Semibold" charset="0"/>
          <a:ea typeface="ＭＳ Ｐゴシック" charset="0"/>
        </a:defRPr>
      </a:lvl7pPr>
      <a:lvl8pPr marL="1371600" algn="l" defTabSz="457200" rtl="0" eaLnBrk="1" fontAlgn="base" hangingPunct="1">
        <a:spcBef>
          <a:spcPct val="0"/>
        </a:spcBef>
        <a:spcAft>
          <a:spcPct val="0"/>
        </a:spcAft>
        <a:defRPr sz="3600" b="1">
          <a:solidFill>
            <a:schemeClr val="bg1"/>
          </a:solidFill>
          <a:latin typeface="Segoe Semibold" charset="0"/>
          <a:ea typeface="ＭＳ Ｐゴシック" charset="0"/>
        </a:defRPr>
      </a:lvl8pPr>
      <a:lvl9pPr marL="1828800" algn="l" defTabSz="457200" rtl="0" eaLnBrk="1" fontAlgn="base" hangingPunct="1">
        <a:spcBef>
          <a:spcPct val="0"/>
        </a:spcBef>
        <a:spcAft>
          <a:spcPct val="0"/>
        </a:spcAft>
        <a:defRPr sz="3600" b="1">
          <a:solidFill>
            <a:schemeClr val="bg1"/>
          </a:solidFill>
          <a:latin typeface="Segoe Semibold" charset="0"/>
          <a:ea typeface="ＭＳ Ｐゴシック" charset="0"/>
        </a:defRPr>
      </a:lvl9pPr>
    </p:titleStyle>
    <p:bodyStyle>
      <a:lvl1pPr marL="342900" indent="-342900" algn="l" defTabSz="457200" rtl="0" eaLnBrk="1" fontAlgn="base" hangingPunct="1">
        <a:spcBef>
          <a:spcPts val="1275"/>
        </a:spcBef>
        <a:spcAft>
          <a:spcPct val="0"/>
        </a:spcAft>
        <a:buFont typeface="Arial" charset="0"/>
        <a:buChar char="•"/>
        <a:defRPr sz="2800" kern="1200">
          <a:solidFill>
            <a:srgbClr val="595959"/>
          </a:solidFill>
          <a:latin typeface="Arial"/>
          <a:ea typeface="MS PGothic" pitchFamily="34" charset="-128"/>
          <a:cs typeface="ＭＳ Ｐゴシック" charset="0"/>
        </a:defRPr>
      </a:lvl1pPr>
      <a:lvl2pPr marL="742950" indent="-285750" algn="l" defTabSz="457200" rtl="0" eaLnBrk="1" fontAlgn="base" hangingPunct="1">
        <a:lnSpc>
          <a:spcPts val="2775"/>
        </a:lnSpc>
        <a:spcBef>
          <a:spcPts val="600"/>
        </a:spcBef>
        <a:spcAft>
          <a:spcPct val="0"/>
        </a:spcAft>
        <a:buFont typeface="Arial" charset="0"/>
        <a:buChar char="–"/>
        <a:defRPr sz="2400" kern="1200">
          <a:solidFill>
            <a:srgbClr val="595959"/>
          </a:solidFill>
          <a:latin typeface="Arial"/>
          <a:ea typeface="MS PGothic" pitchFamily="34" charset="-128"/>
          <a:cs typeface="+mn-cs"/>
        </a:defRPr>
      </a:lvl2pPr>
      <a:lvl3pPr marL="11430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6"/>
          <a:stretch>
            <a:fillRect/>
          </a:stretch>
        </p:blipFill>
        <p:spPr>
          <a:xfrm>
            <a:off x="7590442" y="6261733"/>
            <a:ext cx="1274157" cy="460138"/>
          </a:xfrm>
          <a:prstGeom prst="rect">
            <a:avLst/>
          </a:prstGeom>
        </p:spPr>
      </p:pic>
      <p:sp>
        <p:nvSpPr>
          <p:cNvPr id="1028" name="Text Placeholder 2"/>
          <p:cNvSpPr>
            <a:spLocks noGrp="1"/>
          </p:cNvSpPr>
          <p:nvPr>
            <p:ph type="body" idx="1"/>
          </p:nvPr>
        </p:nvSpPr>
        <p:spPr bwMode="auto">
          <a:xfrm>
            <a:off x="457200" y="1422400"/>
            <a:ext cx="8229600" cy="463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text here (remove bullet if not needed)</a:t>
            </a:r>
          </a:p>
          <a:p>
            <a:pPr lvl="1"/>
            <a:r>
              <a:rPr lang="en-US" dirty="0"/>
              <a:t>2nd level (use no more than 2 levels)</a:t>
            </a:r>
          </a:p>
        </p:txBody>
      </p:sp>
      <p:sp>
        <p:nvSpPr>
          <p:cNvPr id="7" name="Rectangle 6"/>
          <p:cNvSpPr>
            <a:spLocks noChangeArrowheads="1"/>
          </p:cNvSpPr>
          <p:nvPr/>
        </p:nvSpPr>
        <p:spPr bwMode="auto">
          <a:xfrm>
            <a:off x="0" y="0"/>
            <a:ext cx="9144000" cy="1152525"/>
          </a:xfrm>
          <a:prstGeom prst="rect">
            <a:avLst/>
          </a:prstGeom>
          <a:solidFill>
            <a:schemeClr val="tx1">
              <a:lumMod val="90000"/>
              <a:lumOff val="10000"/>
            </a:schemeClr>
          </a:solidFill>
          <a:ln w="41275">
            <a:noFill/>
            <a:miter lim="800000"/>
            <a:headEnd/>
            <a:tailEnd/>
          </a:ln>
          <a:effectLst/>
        </p:spPr>
        <p:txBody>
          <a:bodyPr anchor="ctr"/>
          <a:lstStyle/>
          <a:p>
            <a:pPr algn="ctr" fontAlgn="auto">
              <a:spcBef>
                <a:spcPts val="0"/>
              </a:spcBef>
              <a:spcAft>
                <a:spcPts val="0"/>
              </a:spcAft>
              <a:defRPr/>
            </a:pPr>
            <a:endParaRPr lang="en-US" sz="1800" dirty="0">
              <a:solidFill>
                <a:srgbClr val="969393"/>
              </a:solidFill>
              <a:latin typeface="Arial"/>
              <a:ea typeface="+mn-ea"/>
              <a:cs typeface="+mn-cs"/>
            </a:endParaRPr>
          </a:p>
        </p:txBody>
      </p:sp>
      <p:sp>
        <p:nvSpPr>
          <p:cNvPr id="18" name="Title Placeholder 17"/>
          <p:cNvSpPr>
            <a:spLocks noGrp="1"/>
          </p:cNvSpPr>
          <p:nvPr>
            <p:ph type="title"/>
          </p:nvPr>
        </p:nvSpPr>
        <p:spPr>
          <a:xfrm>
            <a:off x="457200" y="9525"/>
            <a:ext cx="8229600" cy="1143000"/>
          </a:xfrm>
          <a:prstGeom prst="rect">
            <a:avLst/>
          </a:prstGeom>
          <a:effectLst/>
        </p:spPr>
        <p:txBody>
          <a:bodyPr vert="horz" lIns="0" tIns="0" rIns="0" bIns="0" rtlCol="0" anchor="ctr">
            <a:noAutofit/>
          </a:bodyPr>
          <a:lstStyle/>
          <a:p>
            <a:r>
              <a:rPr lang="en-US" smtClean="0"/>
              <a:t>Click to edit Master title style</a:t>
            </a:r>
            <a:endParaRPr lang="en-US" dirty="0"/>
          </a:p>
        </p:txBody>
      </p:sp>
      <p:sp>
        <p:nvSpPr>
          <p:cNvPr id="2" name="TextBox 1"/>
          <p:cNvSpPr txBox="1"/>
          <p:nvPr/>
        </p:nvSpPr>
        <p:spPr>
          <a:xfrm>
            <a:off x="-138545" y="5680364"/>
            <a:ext cx="0" cy="307777"/>
          </a:xfrm>
          <a:prstGeom prst="rect">
            <a:avLst/>
          </a:prstGeom>
        </p:spPr>
        <p:txBody>
          <a:bodyPr wrap="none" lIns="0" tIns="0" rIns="0" bIns="0" rtlCol="0">
            <a:spAutoFit/>
          </a:bodyPr>
          <a:lstStyle/>
          <a:p>
            <a:pPr marL="0" indent="0">
              <a:buFont typeface="Arial"/>
              <a:buNone/>
            </a:pPr>
            <a:endParaRPr lang="en-US" sz="2000" dirty="0" smtClean="0"/>
          </a:p>
        </p:txBody>
      </p:sp>
      <p:sp>
        <p:nvSpPr>
          <p:cNvPr id="9" name="TextBox 14"/>
          <p:cNvSpPr txBox="1">
            <a:spLocks noChangeArrowheads="1"/>
          </p:cNvSpPr>
          <p:nvPr/>
        </p:nvSpPr>
        <p:spPr bwMode="auto">
          <a:xfrm>
            <a:off x="457200" y="6386513"/>
            <a:ext cx="21431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Segoe" charset="0"/>
                <a:ea typeface="ＭＳ Ｐゴシック"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defRPr/>
            </a:pPr>
            <a:fld id="{A89390FE-58A4-F246-AC5A-027357C66DC3}" type="slidenum">
              <a:rPr lang="en-US" sz="1100">
                <a:solidFill>
                  <a:srgbClr val="7F7F7F"/>
                </a:solidFill>
              </a:rPr>
              <a:pPr eaLnBrk="1" hangingPunct="1">
                <a:defRPr/>
              </a:pPr>
              <a:t>‹#›</a:t>
            </a:fld>
            <a:endParaRPr lang="en-US" sz="1100">
              <a:solidFill>
                <a:srgbClr val="7F7F7F"/>
              </a:solidFill>
            </a:endParaRPr>
          </a:p>
        </p:txBody>
      </p:sp>
    </p:spTree>
    <p:extLst>
      <p:ext uri="{BB962C8B-B14F-4D97-AF65-F5344CB8AC3E}">
        <p14:creationId xmlns:p14="http://schemas.microsoft.com/office/powerpoint/2010/main" val="2698656889"/>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Lst>
  <p:hf hdr="0" ftr="0" dt="0"/>
  <p:txStyles>
    <p:titleStyle>
      <a:lvl1pPr algn="l" defTabSz="457200" rtl="0" eaLnBrk="1" fontAlgn="base" hangingPunct="1">
        <a:spcBef>
          <a:spcPct val="0"/>
        </a:spcBef>
        <a:spcAft>
          <a:spcPct val="0"/>
        </a:spcAft>
        <a:defRPr sz="3600" b="1" i="0" kern="1200" cap="none" spc="30">
          <a:ln>
            <a:noFill/>
          </a:ln>
          <a:solidFill>
            <a:schemeClr val="bg1"/>
          </a:solidFill>
          <a:effectLst/>
          <a:latin typeface="Arial"/>
          <a:ea typeface="MS PGothic" pitchFamily="34" charset="-128"/>
          <a:cs typeface="Segoe Semibold"/>
        </a:defRPr>
      </a:lvl1pPr>
      <a:lvl2pPr algn="l" defTabSz="457200" rtl="0" eaLnBrk="1" fontAlgn="base" hangingPunct="1">
        <a:spcBef>
          <a:spcPct val="0"/>
        </a:spcBef>
        <a:spcAft>
          <a:spcPct val="0"/>
        </a:spcAft>
        <a:defRPr sz="3600" b="1">
          <a:solidFill>
            <a:schemeClr val="bg1"/>
          </a:solidFill>
          <a:latin typeface="Segoe Semibold" charset="0"/>
          <a:ea typeface="MS PGothic" pitchFamily="34" charset="-128"/>
        </a:defRPr>
      </a:lvl2pPr>
      <a:lvl3pPr algn="l" defTabSz="457200" rtl="0" eaLnBrk="1" fontAlgn="base" hangingPunct="1">
        <a:spcBef>
          <a:spcPct val="0"/>
        </a:spcBef>
        <a:spcAft>
          <a:spcPct val="0"/>
        </a:spcAft>
        <a:defRPr sz="3600" b="1">
          <a:solidFill>
            <a:schemeClr val="bg1"/>
          </a:solidFill>
          <a:latin typeface="Segoe Semibold" charset="0"/>
          <a:ea typeface="MS PGothic" pitchFamily="34" charset="-128"/>
        </a:defRPr>
      </a:lvl3pPr>
      <a:lvl4pPr algn="l" defTabSz="457200" rtl="0" eaLnBrk="1" fontAlgn="base" hangingPunct="1">
        <a:spcBef>
          <a:spcPct val="0"/>
        </a:spcBef>
        <a:spcAft>
          <a:spcPct val="0"/>
        </a:spcAft>
        <a:defRPr sz="3600" b="1">
          <a:solidFill>
            <a:schemeClr val="bg1"/>
          </a:solidFill>
          <a:latin typeface="Segoe Semibold" charset="0"/>
          <a:ea typeface="MS PGothic" pitchFamily="34" charset="-128"/>
        </a:defRPr>
      </a:lvl4pPr>
      <a:lvl5pPr algn="l" defTabSz="457200" rtl="0" eaLnBrk="1" fontAlgn="base" hangingPunct="1">
        <a:spcBef>
          <a:spcPct val="0"/>
        </a:spcBef>
        <a:spcAft>
          <a:spcPct val="0"/>
        </a:spcAft>
        <a:defRPr sz="3600" b="1">
          <a:solidFill>
            <a:schemeClr val="bg1"/>
          </a:solidFill>
          <a:latin typeface="Segoe Semibold" charset="0"/>
          <a:ea typeface="MS PGothic" pitchFamily="34" charset="-128"/>
        </a:defRPr>
      </a:lvl5pPr>
      <a:lvl6pPr marL="457200" algn="l" defTabSz="457200" rtl="0" eaLnBrk="1" fontAlgn="base" hangingPunct="1">
        <a:spcBef>
          <a:spcPct val="0"/>
        </a:spcBef>
        <a:spcAft>
          <a:spcPct val="0"/>
        </a:spcAft>
        <a:defRPr sz="3600" b="1">
          <a:solidFill>
            <a:schemeClr val="bg1"/>
          </a:solidFill>
          <a:latin typeface="Segoe Semibold" charset="0"/>
          <a:ea typeface="ＭＳ Ｐゴシック" charset="0"/>
        </a:defRPr>
      </a:lvl6pPr>
      <a:lvl7pPr marL="914400" algn="l" defTabSz="457200" rtl="0" eaLnBrk="1" fontAlgn="base" hangingPunct="1">
        <a:spcBef>
          <a:spcPct val="0"/>
        </a:spcBef>
        <a:spcAft>
          <a:spcPct val="0"/>
        </a:spcAft>
        <a:defRPr sz="3600" b="1">
          <a:solidFill>
            <a:schemeClr val="bg1"/>
          </a:solidFill>
          <a:latin typeface="Segoe Semibold" charset="0"/>
          <a:ea typeface="ＭＳ Ｐゴシック" charset="0"/>
        </a:defRPr>
      </a:lvl7pPr>
      <a:lvl8pPr marL="1371600" algn="l" defTabSz="457200" rtl="0" eaLnBrk="1" fontAlgn="base" hangingPunct="1">
        <a:spcBef>
          <a:spcPct val="0"/>
        </a:spcBef>
        <a:spcAft>
          <a:spcPct val="0"/>
        </a:spcAft>
        <a:defRPr sz="3600" b="1">
          <a:solidFill>
            <a:schemeClr val="bg1"/>
          </a:solidFill>
          <a:latin typeface="Segoe Semibold" charset="0"/>
          <a:ea typeface="ＭＳ Ｐゴシック" charset="0"/>
        </a:defRPr>
      </a:lvl8pPr>
      <a:lvl9pPr marL="1828800" algn="l" defTabSz="457200" rtl="0" eaLnBrk="1" fontAlgn="base" hangingPunct="1">
        <a:spcBef>
          <a:spcPct val="0"/>
        </a:spcBef>
        <a:spcAft>
          <a:spcPct val="0"/>
        </a:spcAft>
        <a:defRPr sz="3600" b="1">
          <a:solidFill>
            <a:schemeClr val="bg1"/>
          </a:solidFill>
          <a:latin typeface="Segoe Semibold" charset="0"/>
          <a:ea typeface="ＭＳ Ｐゴシック" charset="0"/>
        </a:defRPr>
      </a:lvl9pPr>
    </p:titleStyle>
    <p:bodyStyle>
      <a:lvl1pPr marL="342900" indent="-342900" algn="l" defTabSz="457200" rtl="0" eaLnBrk="1" fontAlgn="base" hangingPunct="1">
        <a:spcBef>
          <a:spcPts val="1275"/>
        </a:spcBef>
        <a:spcAft>
          <a:spcPct val="0"/>
        </a:spcAft>
        <a:buFont typeface="Arial" charset="0"/>
        <a:buChar char="•"/>
        <a:defRPr sz="2800" kern="1200">
          <a:solidFill>
            <a:srgbClr val="595959"/>
          </a:solidFill>
          <a:latin typeface="Arial"/>
          <a:ea typeface="MS PGothic" pitchFamily="34" charset="-128"/>
          <a:cs typeface="ＭＳ Ｐゴシック" charset="0"/>
        </a:defRPr>
      </a:lvl1pPr>
      <a:lvl2pPr marL="742950" indent="-285750" algn="l" defTabSz="457200" rtl="0" eaLnBrk="1" fontAlgn="base" hangingPunct="1">
        <a:lnSpc>
          <a:spcPts val="2775"/>
        </a:lnSpc>
        <a:spcBef>
          <a:spcPts val="600"/>
        </a:spcBef>
        <a:spcAft>
          <a:spcPct val="0"/>
        </a:spcAft>
        <a:buFont typeface="Arial" charset="0"/>
        <a:buChar char="–"/>
        <a:defRPr sz="2400" kern="1200">
          <a:solidFill>
            <a:srgbClr val="595959"/>
          </a:solidFill>
          <a:latin typeface="Arial"/>
          <a:ea typeface="MS PGothic" pitchFamily="34" charset="-128"/>
          <a:cs typeface="+mn-cs"/>
        </a:defRPr>
      </a:lvl2pPr>
      <a:lvl3pPr marL="11430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3pPr>
      <a:lvl4pPr marL="16002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4pPr>
      <a:lvl5pPr marL="2057400" indent="-228600" algn="l" defTabSz="457200" rtl="0" eaLnBrk="1" fontAlgn="base" hangingPunct="1">
        <a:spcBef>
          <a:spcPct val="20000"/>
        </a:spcBef>
        <a:spcAft>
          <a:spcPct val="0"/>
        </a:spcAft>
        <a:buFont typeface="Arial" charset="0"/>
        <a:buChar char="»"/>
        <a:defRPr sz="3200" kern="1200">
          <a:solidFill>
            <a:srgbClr val="595959"/>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ext Placeholder 2"/>
          <p:cNvSpPr>
            <a:spLocks noGrp="1"/>
          </p:cNvSpPr>
          <p:nvPr>
            <p:ph type="body" idx="1"/>
          </p:nvPr>
        </p:nvSpPr>
        <p:spPr bwMode="auto">
          <a:xfrm>
            <a:off x="457200" y="347663"/>
            <a:ext cx="8229600"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r>
              <a:rPr lang="en-US" dirty="0"/>
              <a:t>Insert slide text here (remove bullet if not needed)</a:t>
            </a:r>
          </a:p>
          <a:p>
            <a:pPr lvl="1"/>
            <a:r>
              <a:rPr lang="en-US" dirty="0"/>
              <a:t>2nd level (use no more than 2 levels)</a:t>
            </a:r>
          </a:p>
        </p:txBody>
      </p:sp>
    </p:spTree>
  </p:cSld>
  <p:clrMap bg1="lt1" tx1="dk1" bg2="lt2" tx2="dk2" accent1="accent1" accent2="accent2" accent3="accent3" accent4="accent4" accent5="accent5" accent6="accent6" hlink="hlink" folHlink="folHlink"/>
  <p:sldLayoutIdLst>
    <p:sldLayoutId id="2147483863" r:id="rId1"/>
    <p:sldLayoutId id="2147483864" r:id="rId2"/>
  </p:sldLayoutIdLst>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Segoe Semibold"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Segoe Semibold"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Segoe Semibold"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Segoe Semibold"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Segoe Semibold"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Segoe Semibold"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Segoe Semibold"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Segoe Semibold" charset="0"/>
          <a:ea typeface="ＭＳ Ｐゴシック" charset="0"/>
          <a:cs typeface="ＭＳ Ｐゴシック" charset="0"/>
        </a:defRPr>
      </a:lvl9pPr>
    </p:titleStyle>
    <p:bodyStyle>
      <a:lvl1pPr marL="342900" indent="-342900" algn="l" defTabSz="457200" rtl="0" eaLnBrk="0" fontAlgn="base" hangingPunct="0">
        <a:spcBef>
          <a:spcPts val="1275"/>
        </a:spcBef>
        <a:spcAft>
          <a:spcPct val="0"/>
        </a:spcAft>
        <a:buFont typeface="Arial" charset="0"/>
        <a:buChar char="•"/>
        <a:defRPr sz="2800" kern="1200">
          <a:solidFill>
            <a:srgbClr val="595959"/>
          </a:solidFill>
          <a:latin typeface="+mn-lt"/>
          <a:ea typeface="MS PGothic" pitchFamily="34" charset="-128"/>
          <a:cs typeface="ＭＳ Ｐゴシック" charset="0"/>
        </a:defRPr>
      </a:lvl1pPr>
      <a:lvl2pPr marL="742950" indent="-285750" algn="l" defTabSz="457200" rtl="0" eaLnBrk="0" fontAlgn="base" hangingPunct="0">
        <a:lnSpc>
          <a:spcPts val="2775"/>
        </a:lnSpc>
        <a:spcBef>
          <a:spcPts val="600"/>
        </a:spcBef>
        <a:spcAft>
          <a:spcPct val="0"/>
        </a:spcAft>
        <a:buFont typeface="Arial" charset="0"/>
        <a:buChar char="–"/>
        <a:defRPr sz="2400" kern="1200">
          <a:solidFill>
            <a:srgbClr val="595959"/>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7F7F7F"/>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7F7F7F"/>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7F7F7F"/>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3C281E"/>
            </a:gs>
            <a:gs pos="100000">
              <a:schemeClr val="bg2"/>
            </a:gs>
          </a:gsLst>
          <a:lin ang="16200000" scaled="0"/>
          <a:tileRect/>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867" r:id="rId1"/>
    <p:sldLayoutId id="2147483865" r:id="rId2"/>
    <p:sldLayoutId id="2147483866" r:id="rId3"/>
    <p:sldLayoutId id="2147483870" r:id="rId4"/>
    <p:sldLayoutId id="2147483877" r:id="rId5"/>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ＭＳ Ｐゴシック" charset="0"/>
        </a:defRPr>
      </a:lvl1pPr>
      <a:lvl2pPr algn="ctr" defTabSz="457200" rtl="0" eaLnBrk="0" fontAlgn="base" hangingPunct="0">
        <a:spcBef>
          <a:spcPct val="0"/>
        </a:spcBef>
        <a:spcAft>
          <a:spcPct val="0"/>
        </a:spcAft>
        <a:defRPr sz="4400">
          <a:solidFill>
            <a:schemeClr val="tx1"/>
          </a:solidFill>
          <a:latin typeface="Segoe Semibold" charset="0"/>
          <a:ea typeface="MS PGothic" pitchFamily="34" charset="-128"/>
          <a:cs typeface="ＭＳ Ｐゴシック" charset="0"/>
        </a:defRPr>
      </a:lvl2pPr>
      <a:lvl3pPr algn="ctr" defTabSz="457200" rtl="0" eaLnBrk="0" fontAlgn="base" hangingPunct="0">
        <a:spcBef>
          <a:spcPct val="0"/>
        </a:spcBef>
        <a:spcAft>
          <a:spcPct val="0"/>
        </a:spcAft>
        <a:defRPr sz="4400">
          <a:solidFill>
            <a:schemeClr val="tx1"/>
          </a:solidFill>
          <a:latin typeface="Segoe Semibold" charset="0"/>
          <a:ea typeface="MS PGothic" pitchFamily="34" charset="-128"/>
          <a:cs typeface="ＭＳ Ｐゴシック" charset="0"/>
        </a:defRPr>
      </a:lvl3pPr>
      <a:lvl4pPr algn="ctr" defTabSz="457200" rtl="0" eaLnBrk="0" fontAlgn="base" hangingPunct="0">
        <a:spcBef>
          <a:spcPct val="0"/>
        </a:spcBef>
        <a:spcAft>
          <a:spcPct val="0"/>
        </a:spcAft>
        <a:defRPr sz="4400">
          <a:solidFill>
            <a:schemeClr val="tx1"/>
          </a:solidFill>
          <a:latin typeface="Segoe Semibold" charset="0"/>
          <a:ea typeface="MS PGothic" pitchFamily="34" charset="-128"/>
          <a:cs typeface="ＭＳ Ｐゴシック" charset="0"/>
        </a:defRPr>
      </a:lvl4pPr>
      <a:lvl5pPr algn="ctr" defTabSz="457200" rtl="0" eaLnBrk="0" fontAlgn="base" hangingPunct="0">
        <a:spcBef>
          <a:spcPct val="0"/>
        </a:spcBef>
        <a:spcAft>
          <a:spcPct val="0"/>
        </a:spcAft>
        <a:defRPr sz="4400">
          <a:solidFill>
            <a:schemeClr val="tx1"/>
          </a:solidFill>
          <a:latin typeface="Segoe Semibold"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Segoe Semibold"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Segoe Semibold"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Segoe Semibold"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Segoe Semibold"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MS PGothic" pitchFamily="34" charset="-128"/>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MS PGothic" pitchFamily="34"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MS PGothic" pitchFamily="34"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MS PGothic" pitchFamily="3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6.emf"/></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1" Type="http://schemas.openxmlformats.org/officeDocument/2006/relationships/image" Target="../media/image17.jpe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emf"/><Relationship Id="rId4" Type="http://schemas.openxmlformats.org/officeDocument/2006/relationships/image" Target="../media/image10.png"/><Relationship Id="rId5" Type="http://schemas.openxmlformats.org/officeDocument/2006/relationships/image" Target="../media/image11.emf"/><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jpeg"/><Relationship Id="rId9" Type="http://schemas.openxmlformats.org/officeDocument/2006/relationships/image" Target="../media/image15.png"/><Relationship Id="rId10" Type="http://schemas.openxmlformats.org/officeDocument/2006/relationships/image" Target="../media/image1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8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6.emf"/></Relationships>
</file>

<file path=ppt/slides/_rels/slide4.xml.rels><?xml version="1.0" encoding="UTF-8" standalone="yes"?>
<Relationships xmlns="http://schemas.openxmlformats.org/package/2006/relationships"><Relationship Id="rId20" Type="http://schemas.openxmlformats.org/officeDocument/2006/relationships/image" Target="../media/image40.png"/><Relationship Id="rId21" Type="http://schemas.openxmlformats.org/officeDocument/2006/relationships/image" Target="../media/image41.jpeg"/><Relationship Id="rId22" Type="http://schemas.openxmlformats.org/officeDocument/2006/relationships/image" Target="../media/image42.emf"/><Relationship Id="rId23" Type="http://schemas.openxmlformats.org/officeDocument/2006/relationships/image" Target="../media/image43.png"/><Relationship Id="rId24" Type="http://schemas.openxmlformats.org/officeDocument/2006/relationships/image" Target="../media/image44.png"/><Relationship Id="rId25" Type="http://schemas.openxmlformats.org/officeDocument/2006/relationships/image" Target="../media/image45.png"/><Relationship Id="rId26" Type="http://schemas.openxmlformats.org/officeDocument/2006/relationships/image" Target="../media/image46.png"/><Relationship Id="rId27" Type="http://schemas.openxmlformats.org/officeDocument/2006/relationships/image" Target="../media/image47.png"/><Relationship Id="rId28" Type="http://schemas.openxmlformats.org/officeDocument/2006/relationships/image" Target="../media/image48.png"/><Relationship Id="rId29"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30" Type="http://schemas.openxmlformats.org/officeDocument/2006/relationships/image" Target="../media/image50.png"/><Relationship Id="rId31" Type="http://schemas.openxmlformats.org/officeDocument/2006/relationships/image" Target="../media/image51.png"/><Relationship Id="rId32" Type="http://schemas.openxmlformats.org/officeDocument/2006/relationships/image" Target="../media/image52.png"/><Relationship Id="rId9" Type="http://schemas.openxmlformats.org/officeDocument/2006/relationships/image" Target="../media/image29.emf"/><Relationship Id="rId6" Type="http://schemas.openxmlformats.org/officeDocument/2006/relationships/image" Target="../media/image26.emf"/><Relationship Id="rId7" Type="http://schemas.openxmlformats.org/officeDocument/2006/relationships/image" Target="../media/image27.png"/><Relationship Id="rId8" Type="http://schemas.openxmlformats.org/officeDocument/2006/relationships/image" Target="../media/image28.png"/><Relationship Id="rId33" Type="http://schemas.openxmlformats.org/officeDocument/2006/relationships/image" Target="../media/image53.png"/><Relationship Id="rId34" Type="http://schemas.openxmlformats.org/officeDocument/2006/relationships/image" Target="../media/image54.png"/><Relationship Id="rId10" Type="http://schemas.openxmlformats.org/officeDocument/2006/relationships/image" Target="../media/image30.jpeg"/><Relationship Id="rId11" Type="http://schemas.openxmlformats.org/officeDocument/2006/relationships/image" Target="../media/image31.jpeg"/><Relationship Id="rId12" Type="http://schemas.openxmlformats.org/officeDocument/2006/relationships/image" Target="../media/image32.jpeg"/><Relationship Id="rId13" Type="http://schemas.openxmlformats.org/officeDocument/2006/relationships/image" Target="../media/image33.png"/><Relationship Id="rId14" Type="http://schemas.openxmlformats.org/officeDocument/2006/relationships/image" Target="../media/image34.jpeg"/><Relationship Id="rId15" Type="http://schemas.openxmlformats.org/officeDocument/2006/relationships/image" Target="../media/image35.jpeg"/><Relationship Id="rId16" Type="http://schemas.openxmlformats.org/officeDocument/2006/relationships/image" Target="../media/image36.jpeg"/><Relationship Id="rId17" Type="http://schemas.openxmlformats.org/officeDocument/2006/relationships/image" Target="../media/image37.jpeg"/><Relationship Id="rId18" Type="http://schemas.openxmlformats.org/officeDocument/2006/relationships/image" Target="../media/image38.png"/><Relationship Id="rId19" Type="http://schemas.openxmlformats.org/officeDocument/2006/relationships/image" Target="../media/image39.emf"/></Relationships>
</file>

<file path=ppt/slides/_rels/slide5.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png"/><Relationship Id="rId5" Type="http://schemas.openxmlformats.org/officeDocument/2006/relationships/image" Target="../media/image57.emf"/><Relationship Id="rId6" Type="http://schemas.openxmlformats.org/officeDocument/2006/relationships/image" Target="../media/image58.png"/><Relationship Id="rId7" Type="http://schemas.openxmlformats.org/officeDocument/2006/relationships/image" Target="../media/image59.emf"/><Relationship Id="rId8" Type="http://schemas.openxmlformats.org/officeDocument/2006/relationships/image" Target="../media/image60.jpeg"/><Relationship Id="rId9" Type="http://schemas.openxmlformats.org/officeDocument/2006/relationships/image" Target="../media/image61.png"/><Relationship Id="rId10" Type="http://schemas.openxmlformats.org/officeDocument/2006/relationships/image" Target="../media/image62.em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1" Type="http://schemas.openxmlformats.org/officeDocument/2006/relationships/image" Target="../media/image72.png"/><Relationship Id="rId12" Type="http://schemas.openxmlformats.org/officeDocument/2006/relationships/image" Target="../media/image73.png"/><Relationship Id="rId13" Type="http://schemas.openxmlformats.org/officeDocument/2006/relationships/image" Target="../media/image74.png"/><Relationship Id="rId14" Type="http://schemas.openxmlformats.org/officeDocument/2006/relationships/image" Target="../media/image75.png"/><Relationship Id="rId15" Type="http://schemas.openxmlformats.org/officeDocument/2006/relationships/image" Target="../media/image76.png"/><Relationship Id="rId16" Type="http://schemas.openxmlformats.org/officeDocument/2006/relationships/image" Target="../media/image77.png"/><Relationship Id="rId17" Type="http://schemas.openxmlformats.org/officeDocument/2006/relationships/image" Target="../media/image78.png"/><Relationship Id="rId18"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0.png"/><Relationship Id="rId10" Type="http://schemas.openxmlformats.org/officeDocument/2006/relationships/image" Target="../media/image71.png"/></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solidFill>
                  <a:schemeClr val="tx1"/>
                </a:solidFill>
              </a:rPr>
              <a:t>How Financial Services Uses </a:t>
            </a:r>
            <a:r>
              <a:rPr lang="en-US" dirty="0" err="1" smtClean="0">
                <a:solidFill>
                  <a:schemeClr val="tx1"/>
                </a:solidFill>
              </a:rPr>
              <a:t>MongoDB</a:t>
            </a:r>
            <a:endParaRPr lang="en-US" dirty="0">
              <a:solidFill>
                <a:schemeClr val="tx1"/>
              </a:solidFill>
            </a:endParaRPr>
          </a:p>
        </p:txBody>
      </p:sp>
      <p:sp>
        <p:nvSpPr>
          <p:cNvPr id="3" name="Subtitle 2"/>
          <p:cNvSpPr>
            <a:spLocks noGrp="1"/>
          </p:cNvSpPr>
          <p:nvPr>
            <p:ph type="subTitle" idx="1"/>
          </p:nvPr>
        </p:nvSpPr>
        <p:spPr>
          <a:xfrm>
            <a:off x="628403" y="4883063"/>
            <a:ext cx="7898954" cy="468106"/>
          </a:xfrm>
        </p:spPr>
        <p:txBody>
          <a:bodyPr/>
          <a:lstStyle/>
          <a:p>
            <a:r>
              <a:rPr lang="en-US" dirty="0" smtClean="0">
                <a:solidFill>
                  <a:schemeClr val="tx1"/>
                </a:solidFill>
              </a:rPr>
              <a:t>Financial Services Enterprise Architect</a:t>
            </a:r>
            <a:r>
              <a:rPr lang="en-US" dirty="0" smtClean="0">
                <a:solidFill>
                  <a:schemeClr val="tx1"/>
                </a:solidFill>
              </a:rPr>
              <a:t>, MongoDB</a:t>
            </a:r>
            <a:endParaRPr lang="en-US" dirty="0">
              <a:solidFill>
                <a:schemeClr val="tx1"/>
              </a:solidFill>
            </a:endParaRPr>
          </a:p>
        </p:txBody>
      </p:sp>
      <p:sp>
        <p:nvSpPr>
          <p:cNvPr id="4" name="Text Placeholder 3"/>
          <p:cNvSpPr>
            <a:spLocks noGrp="1"/>
          </p:cNvSpPr>
          <p:nvPr>
            <p:ph type="body" sz="quarter" idx="10"/>
          </p:nvPr>
        </p:nvSpPr>
        <p:spPr>
          <a:xfrm>
            <a:off x="628403" y="3857283"/>
            <a:ext cx="7898954" cy="1025780"/>
          </a:xfrm>
        </p:spPr>
        <p:txBody>
          <a:bodyPr/>
          <a:lstStyle/>
          <a:p>
            <a:r>
              <a:rPr lang="en-US" dirty="0" smtClean="0">
                <a:solidFill>
                  <a:schemeClr val="tx1"/>
                </a:solidFill>
              </a:rPr>
              <a:t>Buzz Moschetti</a:t>
            </a:r>
          </a:p>
          <a:p>
            <a:r>
              <a:rPr lang="en-US" dirty="0" err="1">
                <a:solidFill>
                  <a:schemeClr val="tx1"/>
                </a:solidFill>
              </a:rPr>
              <a:t>b</a:t>
            </a:r>
            <a:r>
              <a:rPr lang="en-US" dirty="0" err="1" smtClean="0">
                <a:solidFill>
                  <a:schemeClr val="tx1"/>
                </a:solidFill>
              </a:rPr>
              <a:t>uzz.moschetti@mongodb.com</a:t>
            </a:r>
            <a:endParaRPr lang="en-US" dirty="0">
              <a:solidFill>
                <a:schemeClr val="tx1"/>
              </a:solidFill>
            </a:endParaRPr>
          </a:p>
        </p:txBody>
      </p:sp>
      <p:sp>
        <p:nvSpPr>
          <p:cNvPr id="5" name="Text Placeholder 4"/>
          <p:cNvSpPr>
            <a:spLocks noGrp="1"/>
          </p:cNvSpPr>
          <p:nvPr>
            <p:ph type="body" sz="quarter" idx="12"/>
          </p:nvPr>
        </p:nvSpPr>
        <p:spPr/>
        <p:txBody>
          <a:bodyPr/>
          <a:lstStyle/>
          <a:p>
            <a:r>
              <a:rPr lang="en-US" dirty="0" smtClean="0">
                <a:solidFill>
                  <a:schemeClr val="tx1"/>
                </a:solidFill>
              </a:rPr>
              <a:t>#MongoDB</a:t>
            </a:r>
            <a:endParaRPr lang="en-US" dirty="0">
              <a:solidFill>
                <a:schemeClr val="tx1"/>
              </a:solidFill>
            </a:endParaRPr>
          </a:p>
        </p:txBody>
      </p:sp>
    </p:spTree>
    <p:extLst>
      <p:ext uri="{BB962C8B-B14F-4D97-AF65-F5344CB8AC3E}">
        <p14:creationId xmlns:p14="http://schemas.microsoft.com/office/powerpoint/2010/main" val="44276735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a:t>
            </a:r>
            <a:r>
              <a:rPr lang="en-US" dirty="0" smtClean="0"/>
              <a:t>ALL Data </a:t>
            </a:r>
            <a:r>
              <a:rPr lang="en-US" dirty="0" smtClean="0"/>
              <a:t>is Column/Row</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675936618"/>
              </p:ext>
            </p:extLst>
          </p:nvPr>
        </p:nvGraphicFramePr>
        <p:xfrm>
          <a:off x="457200" y="1606709"/>
          <a:ext cx="5765800" cy="1539240"/>
        </p:xfrm>
        <a:graphic>
          <a:graphicData uri="http://schemas.openxmlformats.org/drawingml/2006/table">
            <a:tbl>
              <a:tblPr/>
              <a:tblGrid>
                <a:gridCol w="1676400"/>
                <a:gridCol w="1282700"/>
                <a:gridCol w="1333500"/>
                <a:gridCol w="1473200"/>
              </a:tblGrid>
              <a:tr h="254000">
                <a:tc>
                  <a:txBody>
                    <a:bodyPr/>
                    <a:lstStyle/>
                    <a:p>
                      <a:pPr algn="ctr" fontAlgn="ctr"/>
                      <a:r>
                        <a:rPr lang="en-US" sz="1600" b="1" i="0" u="none" strike="noStrike">
                          <a:solidFill>
                            <a:srgbClr val="000000"/>
                          </a:solidFill>
                          <a:effectLst/>
                          <a:latin typeface="Calibri"/>
                        </a:rPr>
                        <a:t>Customer ID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First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Last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City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algn="ctr" fontAlgn="ctr"/>
                      <a:r>
                        <a:rPr lang="en-US" sz="1600" b="0" i="0" u="none" strike="noStrike">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John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Doe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New York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algn="ctr" fontAlgn="ctr"/>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Mark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Smith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San Francisco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algn="ctr" fontAlgn="ctr"/>
                      <a:r>
                        <a:rPr lang="en-US" sz="1600" b="0" i="0" u="none" strike="noStrike">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Jay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Black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Newark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algn="ctr" fontAlgn="ctr"/>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Meagan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White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London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algn="ctr" fontAlgn="ctr"/>
                      <a:r>
                        <a:rPr lang="en-US" sz="1600" b="0" i="0" u="none" strike="noStrike">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Edward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Daniels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Boston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795483400"/>
              </p:ext>
            </p:extLst>
          </p:nvPr>
        </p:nvGraphicFramePr>
        <p:xfrm>
          <a:off x="457200" y="3845719"/>
          <a:ext cx="5765800" cy="1795780"/>
        </p:xfrm>
        <a:graphic>
          <a:graphicData uri="http://schemas.openxmlformats.org/drawingml/2006/table">
            <a:tbl>
              <a:tblPr/>
              <a:tblGrid>
                <a:gridCol w="1676400"/>
                <a:gridCol w="1282700"/>
                <a:gridCol w="1333500"/>
                <a:gridCol w="1473200"/>
              </a:tblGrid>
              <a:tr h="254000">
                <a:tc>
                  <a:txBody>
                    <a:bodyPr/>
                    <a:lstStyle/>
                    <a:p>
                      <a:pPr algn="ctr" fontAlgn="ctr"/>
                      <a:r>
                        <a:rPr lang="en-US" sz="1600" b="1" i="0" u="none" strike="noStrike" dirty="0" smtClean="0">
                          <a:solidFill>
                            <a:srgbClr val="000000"/>
                          </a:solidFill>
                          <a:effectLst/>
                          <a:latin typeface="Calibri"/>
                        </a:rPr>
                        <a:t>Phone Number</a:t>
                      </a:r>
                      <a:endParaRPr lang="en-US" sz="16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smtClean="0">
                          <a:solidFill>
                            <a:srgbClr val="000000"/>
                          </a:solidFill>
                          <a:effectLst/>
                          <a:latin typeface="Calibri"/>
                        </a:rPr>
                        <a:t>Type</a:t>
                      </a:r>
                      <a:endParaRPr lang="en-US" sz="16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err="1" smtClean="0">
                          <a:solidFill>
                            <a:srgbClr val="000000"/>
                          </a:solidFill>
                          <a:effectLst/>
                          <a:latin typeface="Calibri"/>
                        </a:rPr>
                        <a:t>DoNotCall</a:t>
                      </a:r>
                      <a:endParaRPr lang="en-US" sz="16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1" i="0" u="none" strike="noStrike">
                          <a:solidFill>
                            <a:srgbClr val="000000"/>
                          </a:solidFill>
                          <a:effectLst/>
                          <a:latin typeface="Calibri"/>
                        </a:rPr>
                        <a:t>Customer ID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algn="ctr" fontAlgn="ctr"/>
                      <a:r>
                        <a:rPr lang="en-US" sz="1600" b="0" i="0" u="none" strike="noStrike" dirty="0" smtClean="0">
                          <a:solidFill>
                            <a:srgbClr val="000000"/>
                          </a:solidFill>
                          <a:effectLst/>
                          <a:latin typeface="Calibri"/>
                        </a:rPr>
                        <a:t>1-212-555-1212</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home</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T</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a:rPr>
                        <a:t>1-212-555-1213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home</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T</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a:rPr>
                        <a:t>1-212-555-1214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cell</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F</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a:rPr>
                        <a:t>1-212-777-1212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home</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T</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a:rPr>
                        <a:t>1-212-777-1213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cell</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(null)</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Calibri"/>
                        </a:rPr>
                        <a:t>1-212-888-1212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home</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smtClean="0">
                          <a:solidFill>
                            <a:srgbClr val="000000"/>
                          </a:solidFill>
                          <a:effectLst/>
                          <a:latin typeface="Calibri"/>
                        </a:rPr>
                        <a:t>F</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cxnSp>
        <p:nvCxnSpPr>
          <p:cNvPr id="57" name="Elbow Connector 56"/>
          <p:cNvCxnSpPr>
            <a:stCxn id="14" idx="3"/>
          </p:cNvCxnSpPr>
          <p:nvPr/>
        </p:nvCxnSpPr>
        <p:spPr>
          <a:xfrm flipV="1">
            <a:off x="6223000" y="1981203"/>
            <a:ext cx="419100" cy="2762406"/>
          </a:xfrm>
          <a:prstGeom prst="bentConnector2">
            <a:avLst/>
          </a:prstGeom>
          <a:ln>
            <a:solidFill>
              <a:schemeClr val="accent6">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4" name="Elbow Connector 63"/>
          <p:cNvCxnSpPr/>
          <p:nvPr/>
        </p:nvCxnSpPr>
        <p:spPr>
          <a:xfrm flipV="1">
            <a:off x="6223000" y="4476909"/>
            <a:ext cx="419100" cy="1"/>
          </a:xfrm>
          <a:prstGeom prst="bentConnector3">
            <a:avLst>
              <a:gd name="adj1" fmla="val 50000"/>
            </a:avLst>
          </a:prstGeom>
          <a:ln>
            <a:solidFill>
              <a:schemeClr val="accent6">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9" name="Elbow Connector 68"/>
          <p:cNvCxnSpPr/>
          <p:nvPr/>
        </p:nvCxnSpPr>
        <p:spPr>
          <a:xfrm rot="5400000" flipH="1" flipV="1">
            <a:off x="5057338" y="3413562"/>
            <a:ext cx="3004424" cy="673100"/>
          </a:xfrm>
          <a:prstGeom prst="bentConnector3">
            <a:avLst>
              <a:gd name="adj1" fmla="val -302"/>
            </a:avLst>
          </a:prstGeom>
          <a:ln>
            <a:solidFill>
              <a:srgbClr val="B2E412"/>
            </a:solidFill>
            <a:prstDash val="dash"/>
          </a:ln>
        </p:spPr>
        <p:style>
          <a:lnRef idx="2">
            <a:schemeClr val="accent1"/>
          </a:lnRef>
          <a:fillRef idx="0">
            <a:schemeClr val="accent1"/>
          </a:fillRef>
          <a:effectRef idx="1">
            <a:schemeClr val="accent1"/>
          </a:effectRef>
          <a:fontRef idx="minor">
            <a:schemeClr val="tx1"/>
          </a:fontRef>
        </p:style>
      </p:cxnSp>
      <p:cxnSp>
        <p:nvCxnSpPr>
          <p:cNvPr id="72" name="Elbow Connector 71"/>
          <p:cNvCxnSpPr/>
          <p:nvPr/>
        </p:nvCxnSpPr>
        <p:spPr>
          <a:xfrm rot="5400000" flipH="1" flipV="1">
            <a:off x="5225613" y="3499287"/>
            <a:ext cx="3004424" cy="1009650"/>
          </a:xfrm>
          <a:prstGeom prst="bentConnector3">
            <a:avLst>
              <a:gd name="adj1" fmla="val -91"/>
            </a:avLst>
          </a:prstGeom>
          <a:ln>
            <a:prstDash val="dash"/>
          </a:ln>
        </p:spPr>
        <p:style>
          <a:lnRef idx="2">
            <a:schemeClr val="accent1"/>
          </a:lnRef>
          <a:fillRef idx="0">
            <a:schemeClr val="accent1"/>
          </a:fillRef>
          <a:effectRef idx="1">
            <a:schemeClr val="accent1"/>
          </a:effectRef>
          <a:fontRef idx="minor">
            <a:schemeClr val="tx1"/>
          </a:fontRef>
        </p:style>
      </p:cxnSp>
      <p:cxnSp>
        <p:nvCxnSpPr>
          <p:cNvPr id="75" name="Elbow Connector 74"/>
          <p:cNvCxnSpPr/>
          <p:nvPr/>
        </p:nvCxnSpPr>
        <p:spPr>
          <a:xfrm>
            <a:off x="6223000" y="1981200"/>
            <a:ext cx="419100" cy="0"/>
          </a:xfrm>
          <a:prstGeom prst="straightConnector1">
            <a:avLst/>
          </a:prstGeom>
          <a:ln>
            <a:solidFill>
              <a:schemeClr val="accent6">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1" name="Elbow Connector 74"/>
          <p:cNvCxnSpPr/>
          <p:nvPr/>
        </p:nvCxnSpPr>
        <p:spPr>
          <a:xfrm>
            <a:off x="6223000" y="2247900"/>
            <a:ext cx="673100" cy="0"/>
          </a:xfrm>
          <a:prstGeom prst="straightConnector1">
            <a:avLst/>
          </a:prstGeom>
          <a:ln>
            <a:solidFill>
              <a:srgbClr val="B2E412"/>
            </a:solidFill>
            <a:prstDash val="dash"/>
          </a:ln>
        </p:spPr>
        <p:style>
          <a:lnRef idx="2">
            <a:schemeClr val="accent1"/>
          </a:lnRef>
          <a:fillRef idx="0">
            <a:schemeClr val="accent1"/>
          </a:fillRef>
          <a:effectRef idx="1">
            <a:schemeClr val="accent1"/>
          </a:effectRef>
          <a:fontRef idx="minor">
            <a:schemeClr val="tx1"/>
          </a:fontRef>
        </p:style>
      </p:cxnSp>
      <p:cxnSp>
        <p:nvCxnSpPr>
          <p:cNvPr id="96" name="Elbow Connector 74"/>
          <p:cNvCxnSpPr/>
          <p:nvPr/>
        </p:nvCxnSpPr>
        <p:spPr>
          <a:xfrm>
            <a:off x="6240923" y="2501900"/>
            <a:ext cx="991727" cy="0"/>
          </a:xfrm>
          <a:prstGeom prst="straightConnector1">
            <a:avLst/>
          </a:prstGeom>
          <a:ln>
            <a:prstDash val="dash"/>
          </a:ln>
        </p:spPr>
        <p:style>
          <a:lnRef idx="2">
            <a:schemeClr val="accent1"/>
          </a:lnRef>
          <a:fillRef idx="0">
            <a:schemeClr val="accent1"/>
          </a:fillRef>
          <a:effectRef idx="1">
            <a:schemeClr val="accent1"/>
          </a:effectRef>
          <a:fontRef idx="minor">
            <a:schemeClr val="tx1"/>
          </a:fontRef>
        </p:style>
      </p:cxnSp>
      <p:cxnSp>
        <p:nvCxnSpPr>
          <p:cNvPr id="98" name="Elbow Connector 74"/>
          <p:cNvCxnSpPr/>
          <p:nvPr/>
        </p:nvCxnSpPr>
        <p:spPr>
          <a:xfrm>
            <a:off x="6223000" y="5004232"/>
            <a:ext cx="673100" cy="0"/>
          </a:xfrm>
          <a:prstGeom prst="straightConnector1">
            <a:avLst/>
          </a:prstGeom>
          <a:ln>
            <a:solidFill>
              <a:srgbClr val="B2E412"/>
            </a:solidFill>
            <a:prstDash val="dash"/>
          </a:ln>
        </p:spPr>
        <p:style>
          <a:lnRef idx="2">
            <a:schemeClr val="accent1"/>
          </a:lnRef>
          <a:fillRef idx="0">
            <a:schemeClr val="accent1"/>
          </a:fillRef>
          <a:effectRef idx="1">
            <a:schemeClr val="accent1"/>
          </a:effectRef>
          <a:fontRef idx="minor">
            <a:schemeClr val="tx1"/>
          </a:fontRef>
        </p:style>
      </p:cxnSp>
      <p:cxnSp>
        <p:nvCxnSpPr>
          <p:cNvPr id="99" name="Elbow Connector 74"/>
          <p:cNvCxnSpPr/>
          <p:nvPr/>
        </p:nvCxnSpPr>
        <p:spPr>
          <a:xfrm>
            <a:off x="6223000" y="4235955"/>
            <a:ext cx="419100" cy="0"/>
          </a:xfrm>
          <a:prstGeom prst="straightConnector1">
            <a:avLst/>
          </a:prstGeom>
          <a:ln>
            <a:solidFill>
              <a:schemeClr val="accent6">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21574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mongoDB</a:t>
            </a:r>
            <a:r>
              <a:rPr lang="en-US" dirty="0" smtClean="0"/>
              <a:t>: Model </a:t>
            </a:r>
            <a:r>
              <a:rPr lang="en-US" dirty="0" smtClean="0"/>
              <a:t>Your Data The Way it is Naturally Used</a:t>
            </a:r>
            <a:endParaRPr lang="en-US" dirty="0"/>
          </a:p>
        </p:txBody>
      </p:sp>
      <p:sp>
        <p:nvSpPr>
          <p:cNvPr id="3" name="Content Placeholder 3"/>
          <p:cNvSpPr txBox="1">
            <a:spLocks/>
          </p:cNvSpPr>
          <p:nvPr/>
        </p:nvSpPr>
        <p:spPr>
          <a:xfrm>
            <a:off x="457200" y="1370568"/>
            <a:ext cx="3415748" cy="475916"/>
          </a:xfrm>
          <a:prstGeom prst="rect">
            <a:avLst/>
          </a:prstGeom>
        </p:spPr>
        <p:txBody>
          <a:bodyPr/>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t>Relational</a:t>
            </a:r>
            <a:endParaRPr lang="en-US" dirty="0"/>
          </a:p>
        </p:txBody>
      </p:sp>
      <p:sp>
        <p:nvSpPr>
          <p:cNvPr id="5" name="Content Placeholder 3"/>
          <p:cNvSpPr txBox="1">
            <a:spLocks/>
          </p:cNvSpPr>
          <p:nvPr/>
        </p:nvSpPr>
        <p:spPr>
          <a:xfrm>
            <a:off x="4887885" y="1370568"/>
            <a:ext cx="3415748" cy="475916"/>
          </a:xfrm>
          <a:prstGeom prst="rect">
            <a:avLst/>
          </a:prstGeom>
        </p:spPr>
        <p:txBody>
          <a:bodyPr vert="horz" lIns="0" tIns="0" rIns="0" bIns="0" rtlCol="0">
            <a:noAutofit/>
          </a:bodyPr>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err="1" smtClean="0"/>
              <a:t>MongoDB</a:t>
            </a:r>
            <a:endParaRPr lang="en-US" dirty="0"/>
          </a:p>
        </p:txBody>
      </p:sp>
      <p:sp>
        <p:nvSpPr>
          <p:cNvPr id="6" name="Right Arrow 5"/>
          <p:cNvSpPr/>
          <p:nvPr/>
        </p:nvSpPr>
        <p:spPr>
          <a:xfrm>
            <a:off x="4200643" y="3483984"/>
            <a:ext cx="802105" cy="548640"/>
          </a:xfrm>
          <a:prstGeom prst="rightArrow">
            <a:avLst/>
          </a:prstGeom>
          <a:solidFill>
            <a:srgbClr val="B5DD7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4"/>
          <p:cNvSpPr txBox="1">
            <a:spLocks/>
          </p:cNvSpPr>
          <p:nvPr/>
        </p:nvSpPr>
        <p:spPr>
          <a:xfrm>
            <a:off x="4629209" y="1949961"/>
            <a:ext cx="4711582" cy="4494747"/>
          </a:xfrm>
          <a:prstGeom prst="rect">
            <a:avLst/>
          </a:prstGeom>
        </p:spPr>
        <p:txBody>
          <a:bodyPr lIns="64288" tIns="32144" rIns="64288" bIns="32144">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7903" indent="0">
              <a:buNone/>
            </a:pPr>
            <a:r>
              <a:rPr lang="en-US" sz="1600" dirty="0" smtClean="0">
                <a:latin typeface="Courier"/>
                <a:cs typeface="Courier"/>
              </a:rPr>
              <a:t>{</a:t>
            </a:r>
            <a:r>
              <a:rPr lang="en-US" sz="1600" dirty="0">
                <a:latin typeface="Courier"/>
                <a:cs typeface="Courier"/>
              </a:rPr>
              <a:t>	</a:t>
            </a:r>
            <a:r>
              <a:rPr lang="en-US" sz="1600" dirty="0" err="1">
                <a:solidFill>
                  <a:srgbClr val="77933C"/>
                </a:solidFill>
                <a:latin typeface="Courier"/>
                <a:cs typeface="Courier"/>
              </a:rPr>
              <a:t>customer_id</a:t>
            </a:r>
            <a:r>
              <a:rPr lang="en-US" sz="1600" dirty="0" smtClean="0">
                <a:latin typeface="Courier"/>
                <a:cs typeface="Courier"/>
              </a:rPr>
              <a:t> </a:t>
            </a:r>
            <a:r>
              <a:rPr lang="en-US" sz="1600" dirty="0">
                <a:latin typeface="Courier"/>
                <a:cs typeface="Courier"/>
              </a:rPr>
              <a:t>: 1,</a:t>
            </a:r>
          </a:p>
          <a:p>
            <a:pPr marL="27903" indent="0">
              <a:buNone/>
            </a:pPr>
            <a:r>
              <a:rPr lang="en-US" sz="1600" dirty="0">
                <a:latin typeface="Courier"/>
                <a:cs typeface="Courier"/>
              </a:rPr>
              <a:t>	</a:t>
            </a:r>
            <a:r>
              <a:rPr lang="en-US" sz="1600" dirty="0" err="1">
                <a:solidFill>
                  <a:srgbClr val="77933C"/>
                </a:solidFill>
                <a:latin typeface="Courier"/>
                <a:cs typeface="Courier"/>
              </a:rPr>
              <a:t>first_name</a:t>
            </a:r>
            <a:r>
              <a:rPr lang="en-US" sz="1600" dirty="0" smtClean="0">
                <a:latin typeface="Courier"/>
                <a:cs typeface="Courier"/>
              </a:rPr>
              <a:t> : </a:t>
            </a:r>
            <a:r>
              <a:rPr lang="en-US" sz="1600" dirty="0">
                <a:latin typeface="Courier"/>
                <a:cs typeface="Courier"/>
              </a:rPr>
              <a:t>"Mark",</a:t>
            </a:r>
          </a:p>
          <a:p>
            <a:pPr marL="27903" indent="0">
              <a:buNone/>
            </a:pPr>
            <a:r>
              <a:rPr lang="en-US" sz="1600" dirty="0">
                <a:latin typeface="Courier"/>
                <a:cs typeface="Courier"/>
              </a:rPr>
              <a:t>	</a:t>
            </a:r>
            <a:r>
              <a:rPr lang="en-US" sz="1600" dirty="0" err="1" smtClean="0">
                <a:solidFill>
                  <a:srgbClr val="77933C"/>
                </a:solidFill>
                <a:latin typeface="Courier"/>
                <a:cs typeface="Courier"/>
              </a:rPr>
              <a:t>last_name</a:t>
            </a:r>
            <a:r>
              <a:rPr lang="en-US" sz="1600" dirty="0" smtClean="0">
                <a:solidFill>
                  <a:srgbClr val="77933C"/>
                </a:solidFill>
                <a:latin typeface="Courier"/>
                <a:cs typeface="Courier"/>
              </a:rPr>
              <a:t> </a:t>
            </a:r>
            <a:r>
              <a:rPr lang="en-US" sz="1600" dirty="0">
                <a:latin typeface="Courier"/>
                <a:cs typeface="Courier"/>
              </a:rPr>
              <a:t>: "Smith",</a:t>
            </a:r>
          </a:p>
          <a:p>
            <a:pPr marL="27903" indent="0">
              <a:buNone/>
            </a:pPr>
            <a:r>
              <a:rPr lang="en-US" sz="1600" dirty="0">
                <a:latin typeface="Courier"/>
                <a:cs typeface="Courier"/>
              </a:rPr>
              <a:t>	</a:t>
            </a:r>
            <a:r>
              <a:rPr lang="en-US" sz="1600" dirty="0" smtClean="0">
                <a:solidFill>
                  <a:srgbClr val="77933C"/>
                </a:solidFill>
                <a:latin typeface="Courier"/>
                <a:cs typeface="Courier"/>
              </a:rPr>
              <a:t>city</a:t>
            </a:r>
            <a:r>
              <a:rPr lang="en-US" sz="1600" dirty="0" smtClean="0">
                <a:latin typeface="Courier"/>
                <a:cs typeface="Courier"/>
              </a:rPr>
              <a:t> </a:t>
            </a:r>
            <a:r>
              <a:rPr lang="en-US" sz="1600" dirty="0">
                <a:latin typeface="Courier"/>
                <a:cs typeface="Courier"/>
              </a:rPr>
              <a:t>: "San Francisco",</a:t>
            </a:r>
          </a:p>
          <a:p>
            <a:pPr marL="27903" indent="0">
              <a:buNone/>
            </a:pPr>
            <a:r>
              <a:rPr lang="en-US" sz="1600" dirty="0">
                <a:latin typeface="Courier"/>
                <a:cs typeface="Courier"/>
              </a:rPr>
              <a:t>	</a:t>
            </a:r>
            <a:r>
              <a:rPr lang="en-US" sz="1600" dirty="0" smtClean="0">
                <a:solidFill>
                  <a:srgbClr val="77933C"/>
                </a:solidFill>
                <a:latin typeface="Courier"/>
                <a:cs typeface="Courier"/>
              </a:rPr>
              <a:t>phones</a:t>
            </a:r>
            <a:r>
              <a:rPr lang="en-US" sz="1600" dirty="0" smtClean="0">
                <a:latin typeface="Courier"/>
                <a:cs typeface="Courier"/>
              </a:rPr>
              <a:t>: [</a:t>
            </a:r>
            <a:r>
              <a:rPr lang="en-US" sz="1600" dirty="0">
                <a:latin typeface="Courier"/>
                <a:cs typeface="Courier"/>
              </a:rPr>
              <a:t>	{</a:t>
            </a:r>
          </a:p>
          <a:p>
            <a:pPr marL="27903" indent="0">
              <a:buNone/>
            </a:pPr>
            <a:r>
              <a:rPr lang="en-US" sz="1600" dirty="0">
                <a:latin typeface="Courier"/>
                <a:cs typeface="Courier"/>
              </a:rPr>
              <a:t>	</a:t>
            </a:r>
            <a:r>
              <a:rPr lang="en-US" sz="1600" dirty="0" smtClean="0">
                <a:latin typeface="Courier"/>
                <a:cs typeface="Courier"/>
              </a:rPr>
              <a:t>	 </a:t>
            </a:r>
            <a:r>
              <a:rPr lang="en-US" sz="1600" dirty="0" smtClean="0">
                <a:solidFill>
                  <a:srgbClr val="77933C"/>
                </a:solidFill>
                <a:latin typeface="Courier"/>
                <a:cs typeface="Courier"/>
              </a:rPr>
              <a:t>number </a:t>
            </a:r>
            <a:r>
              <a:rPr lang="en-US" sz="1600" dirty="0">
                <a:latin typeface="Courier"/>
                <a:cs typeface="Courier"/>
              </a:rPr>
              <a:t>: </a:t>
            </a:r>
            <a:r>
              <a:rPr lang="en-US" sz="1600" dirty="0" smtClean="0">
                <a:latin typeface="Courier"/>
                <a:cs typeface="Courier"/>
              </a:rPr>
              <a:t>“1-212-777-1212”, </a:t>
            </a:r>
            <a:r>
              <a:rPr lang="en-US" sz="1600" dirty="0">
                <a:latin typeface="Courier"/>
                <a:cs typeface="Courier"/>
              </a:rPr>
              <a:t>	</a:t>
            </a:r>
            <a:r>
              <a:rPr lang="en-US" sz="1600" dirty="0" smtClean="0">
                <a:latin typeface="Courier"/>
                <a:cs typeface="Courier"/>
              </a:rPr>
              <a:t>	 </a:t>
            </a:r>
            <a:r>
              <a:rPr lang="en-US" sz="1600" dirty="0" err="1" smtClean="0">
                <a:solidFill>
                  <a:srgbClr val="77933C"/>
                </a:solidFill>
                <a:latin typeface="Courier"/>
                <a:cs typeface="Courier"/>
              </a:rPr>
              <a:t>dnc</a:t>
            </a:r>
            <a:r>
              <a:rPr lang="en-US" sz="1600" dirty="0" smtClean="0">
                <a:solidFill>
                  <a:srgbClr val="77933C"/>
                </a:solidFill>
                <a:latin typeface="Courier"/>
                <a:cs typeface="Courier"/>
              </a:rPr>
              <a:t> </a:t>
            </a:r>
            <a:r>
              <a:rPr lang="en-US" sz="1600" dirty="0">
                <a:latin typeface="Courier"/>
                <a:cs typeface="Courier"/>
              </a:rPr>
              <a:t>: </a:t>
            </a:r>
            <a:r>
              <a:rPr lang="en-US" sz="1600" dirty="0" smtClean="0">
                <a:latin typeface="Courier"/>
                <a:cs typeface="Courier"/>
              </a:rPr>
              <a:t>true,</a:t>
            </a:r>
          </a:p>
          <a:p>
            <a:pPr marL="27903" indent="0">
              <a:buNone/>
            </a:pPr>
            <a:r>
              <a:rPr lang="en-US" sz="1600" dirty="0">
                <a:latin typeface="Courier"/>
                <a:cs typeface="Courier"/>
              </a:rPr>
              <a:t>	</a:t>
            </a:r>
            <a:r>
              <a:rPr lang="en-US" sz="1600" dirty="0" smtClean="0">
                <a:latin typeface="Courier"/>
                <a:cs typeface="Courier"/>
              </a:rPr>
              <a:t>	 </a:t>
            </a:r>
            <a:r>
              <a:rPr lang="en-US" sz="1600" dirty="0" smtClean="0">
                <a:solidFill>
                  <a:srgbClr val="77933C"/>
                </a:solidFill>
                <a:latin typeface="Courier"/>
                <a:cs typeface="Courier"/>
              </a:rPr>
              <a:t>type </a:t>
            </a:r>
            <a:r>
              <a:rPr lang="en-US" sz="1600" dirty="0">
                <a:latin typeface="Courier"/>
                <a:cs typeface="Courier"/>
              </a:rPr>
              <a:t>: </a:t>
            </a:r>
            <a:r>
              <a:rPr lang="en-US" sz="1600" dirty="0" smtClean="0">
                <a:latin typeface="Courier"/>
                <a:cs typeface="Courier"/>
              </a:rPr>
              <a:t>“home”</a:t>
            </a:r>
            <a:endParaRPr lang="en-US" sz="1600" dirty="0">
              <a:latin typeface="Courier"/>
              <a:cs typeface="Courier"/>
            </a:endParaRPr>
          </a:p>
          <a:p>
            <a:pPr marL="27903" indent="0">
              <a:buNone/>
            </a:pPr>
            <a:r>
              <a:rPr lang="en-US" sz="1600" dirty="0">
                <a:latin typeface="Courier"/>
                <a:cs typeface="Courier"/>
              </a:rPr>
              <a:t>	</a:t>
            </a:r>
            <a:r>
              <a:rPr lang="en-US" sz="1600" dirty="0" smtClean="0">
                <a:latin typeface="Courier"/>
                <a:cs typeface="Courier"/>
              </a:rPr>
              <a:t>}</a:t>
            </a:r>
            <a:r>
              <a:rPr lang="en-US" sz="1600" dirty="0">
                <a:latin typeface="Courier"/>
                <a:cs typeface="Courier"/>
              </a:rPr>
              <a:t>,</a:t>
            </a:r>
          </a:p>
          <a:p>
            <a:pPr marL="27903" indent="0">
              <a:buNone/>
            </a:pPr>
            <a:r>
              <a:rPr lang="en-US" sz="1600" dirty="0">
                <a:latin typeface="Courier"/>
                <a:cs typeface="Courier"/>
              </a:rPr>
              <a:t>	{</a:t>
            </a:r>
          </a:p>
          <a:p>
            <a:pPr marL="27903" indent="0">
              <a:buNone/>
            </a:pPr>
            <a:r>
              <a:rPr lang="en-US" sz="1600" dirty="0">
                <a:latin typeface="Courier"/>
                <a:cs typeface="Courier"/>
              </a:rPr>
              <a:t>		</a:t>
            </a:r>
            <a:r>
              <a:rPr lang="en-US" sz="1600" dirty="0" smtClean="0">
                <a:latin typeface="Courier"/>
                <a:cs typeface="Courier"/>
              </a:rPr>
              <a:t> </a:t>
            </a:r>
            <a:r>
              <a:rPr lang="en-US" sz="1600" dirty="0" smtClean="0">
                <a:solidFill>
                  <a:srgbClr val="77933C"/>
                </a:solidFill>
                <a:latin typeface="Courier"/>
                <a:cs typeface="Courier"/>
              </a:rPr>
              <a:t>number </a:t>
            </a:r>
            <a:r>
              <a:rPr lang="en-US" sz="1600" dirty="0">
                <a:latin typeface="Courier"/>
                <a:cs typeface="Courier"/>
              </a:rPr>
              <a:t>: “1-212-777-</a:t>
            </a:r>
            <a:r>
              <a:rPr lang="en-US" sz="1600" dirty="0" smtClean="0">
                <a:latin typeface="Courier"/>
                <a:cs typeface="Courier"/>
              </a:rPr>
              <a:t>1213”, </a:t>
            </a:r>
            <a:r>
              <a:rPr lang="en-US" sz="1600" dirty="0">
                <a:latin typeface="Courier"/>
                <a:cs typeface="Courier"/>
              </a:rPr>
              <a:t>	</a:t>
            </a:r>
          </a:p>
          <a:p>
            <a:pPr marL="27903" indent="0">
              <a:buNone/>
            </a:pPr>
            <a:r>
              <a:rPr lang="en-US" sz="1600" dirty="0">
                <a:latin typeface="Courier"/>
                <a:cs typeface="Courier"/>
              </a:rPr>
              <a:t>		</a:t>
            </a:r>
            <a:r>
              <a:rPr lang="en-US" sz="1600" dirty="0" smtClean="0">
                <a:latin typeface="Courier"/>
                <a:cs typeface="Courier"/>
              </a:rPr>
              <a:t> </a:t>
            </a:r>
            <a:r>
              <a:rPr lang="en-US" sz="1600" dirty="0" smtClean="0">
                <a:solidFill>
                  <a:srgbClr val="77933C"/>
                </a:solidFill>
                <a:latin typeface="Courier"/>
                <a:cs typeface="Courier"/>
              </a:rPr>
              <a:t>type </a:t>
            </a:r>
            <a:r>
              <a:rPr lang="en-US" sz="1600" dirty="0">
                <a:latin typeface="Courier"/>
                <a:cs typeface="Courier"/>
              </a:rPr>
              <a:t>: </a:t>
            </a:r>
            <a:r>
              <a:rPr lang="en-US" sz="1600" dirty="0" smtClean="0">
                <a:latin typeface="Courier"/>
                <a:cs typeface="Courier"/>
              </a:rPr>
              <a:t>“cell”</a:t>
            </a:r>
            <a:endParaRPr lang="en-US" sz="1600" dirty="0">
              <a:latin typeface="Courier"/>
              <a:cs typeface="Courier"/>
            </a:endParaRPr>
          </a:p>
          <a:p>
            <a:pPr marL="27903" indent="0">
              <a:buNone/>
            </a:pPr>
            <a:r>
              <a:rPr lang="en-US" sz="1600" dirty="0">
                <a:latin typeface="Courier"/>
                <a:cs typeface="Courier"/>
              </a:rPr>
              <a:t>	}] </a:t>
            </a:r>
            <a:endParaRPr lang="en-US" sz="1600" dirty="0" smtClean="0">
              <a:latin typeface="Courier"/>
              <a:cs typeface="Courier"/>
            </a:endParaRPr>
          </a:p>
          <a:p>
            <a:pPr marL="27903" indent="0">
              <a:buNone/>
            </a:pPr>
            <a:r>
              <a:rPr lang="en-US" sz="1600" dirty="0" smtClean="0">
                <a:latin typeface="Courier"/>
                <a:cs typeface="Courier"/>
              </a:rPr>
              <a:t>}</a:t>
            </a:r>
            <a:endParaRPr lang="en-US" sz="1600" dirty="0">
              <a:latin typeface="Courier"/>
              <a:cs typeface="Courier"/>
            </a:endParaRPr>
          </a:p>
        </p:txBody>
      </p:sp>
      <p:graphicFrame>
        <p:nvGraphicFramePr>
          <p:cNvPr id="19" name="Table 18"/>
          <p:cNvGraphicFramePr>
            <a:graphicFrameLocks noGrp="1"/>
          </p:cNvGraphicFramePr>
          <p:nvPr>
            <p:extLst>
              <p:ext uri="{D42A27DB-BD31-4B8C-83A1-F6EECF244321}">
                <p14:modId xmlns:p14="http://schemas.microsoft.com/office/powerpoint/2010/main" val="3528313175"/>
              </p:ext>
            </p:extLst>
          </p:nvPr>
        </p:nvGraphicFramePr>
        <p:xfrm>
          <a:off x="393703" y="2202084"/>
          <a:ext cx="3667967" cy="1463119"/>
        </p:xfrm>
        <a:graphic>
          <a:graphicData uri="http://schemas.openxmlformats.org/drawingml/2006/table">
            <a:tbl>
              <a:tblPr/>
              <a:tblGrid>
                <a:gridCol w="764928"/>
                <a:gridCol w="1117532"/>
                <a:gridCol w="848318"/>
                <a:gridCol w="937189"/>
              </a:tblGrid>
              <a:tr h="216932">
                <a:tc>
                  <a:txBody>
                    <a:bodyPr/>
                    <a:lstStyle/>
                    <a:p>
                      <a:pPr algn="ctr" fontAlgn="ctr"/>
                      <a:r>
                        <a:rPr lang="en-US" sz="1200" b="1" i="0" u="none" strike="noStrike">
                          <a:solidFill>
                            <a:srgbClr val="000000"/>
                          </a:solidFill>
                          <a:effectLst/>
                          <a:latin typeface="Calibri"/>
                        </a:rPr>
                        <a:t>Customer ID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First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Last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City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6932">
                <a:tc>
                  <a:txBody>
                    <a:bodyPr/>
                    <a:lstStyle/>
                    <a:p>
                      <a:pPr algn="ctr" fontAlgn="ctr"/>
                      <a:r>
                        <a:rPr lang="en-US" sz="1200" b="0" i="0" u="none" strike="noStrike">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John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Doe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New York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6932">
                <a:tc>
                  <a:txBody>
                    <a:bodyPr/>
                    <a:lstStyle/>
                    <a:p>
                      <a:pPr algn="ctr" fontAlgn="ctr"/>
                      <a:r>
                        <a:rPr lang="en-US" sz="12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Mark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Smith</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San Francisco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6932">
                <a:tc>
                  <a:txBody>
                    <a:bodyPr/>
                    <a:lstStyle/>
                    <a:p>
                      <a:pPr algn="ctr" fontAlgn="ctr"/>
                      <a:r>
                        <a:rPr lang="en-US" sz="1200" b="0" i="0" u="none" strike="noStrike">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Jay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Black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Newark</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6932">
                <a:tc>
                  <a:txBody>
                    <a:bodyPr/>
                    <a:lstStyle/>
                    <a:p>
                      <a:pPr algn="ctr" fontAlgn="ctr"/>
                      <a:r>
                        <a:rPr lang="en-US" sz="12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Meagan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White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London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6932">
                <a:tc>
                  <a:txBody>
                    <a:bodyPr/>
                    <a:lstStyle/>
                    <a:p>
                      <a:pPr algn="ctr" fontAlgn="ctr"/>
                      <a:r>
                        <a:rPr lang="en-US" sz="12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Edward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Daniels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Boston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4215088467"/>
              </p:ext>
            </p:extLst>
          </p:nvPr>
        </p:nvGraphicFramePr>
        <p:xfrm>
          <a:off x="393700" y="3934619"/>
          <a:ext cx="3667969" cy="1902459"/>
        </p:xfrm>
        <a:graphic>
          <a:graphicData uri="http://schemas.openxmlformats.org/drawingml/2006/table">
            <a:tbl>
              <a:tblPr/>
              <a:tblGrid>
                <a:gridCol w="1724989"/>
                <a:gridCol w="767714"/>
                <a:gridCol w="492853"/>
                <a:gridCol w="682413"/>
              </a:tblGrid>
              <a:tr h="254000">
                <a:tc>
                  <a:txBody>
                    <a:bodyPr/>
                    <a:lstStyle/>
                    <a:p>
                      <a:pPr algn="ctr" fontAlgn="ctr"/>
                      <a:r>
                        <a:rPr lang="en-US" sz="1200" b="1" i="0" u="none" strike="noStrike" dirty="0" smtClean="0">
                          <a:solidFill>
                            <a:srgbClr val="000000"/>
                          </a:solidFill>
                          <a:effectLst/>
                          <a:latin typeface="Calibri"/>
                        </a:rPr>
                        <a:t>Phone Number</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smtClean="0">
                          <a:solidFill>
                            <a:srgbClr val="000000"/>
                          </a:solidFill>
                          <a:effectLst/>
                          <a:latin typeface="Calibri"/>
                        </a:rPr>
                        <a:t>Type</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smtClean="0">
                          <a:solidFill>
                            <a:srgbClr val="000000"/>
                          </a:solidFill>
                          <a:effectLst/>
                          <a:latin typeface="Calibri"/>
                        </a:rPr>
                        <a:t>DNC</a:t>
                      </a:r>
                      <a:endParaRPr lang="en-US" sz="1200" b="1"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Calibri"/>
                        </a:rPr>
                        <a:t>Customer ID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algn="ctr" fontAlgn="ctr"/>
                      <a:r>
                        <a:rPr lang="en-US" sz="1200" b="0" i="0" u="none" strike="noStrike" dirty="0" smtClean="0">
                          <a:solidFill>
                            <a:srgbClr val="000000"/>
                          </a:solidFill>
                          <a:effectLst/>
                          <a:latin typeface="Calibri"/>
                        </a:rPr>
                        <a:t>1-212-555-1212</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home</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T</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a:rPr>
                        <a:t>1-212-555-1213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home</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T</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a:rPr>
                        <a:t>1-212-555-1214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cell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F</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a:rPr>
                        <a:t>1-212-777-1212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home</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T</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a:rPr>
                        <a:t>1-212-777-1213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cell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(null)</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400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0" i="0" u="none" strike="noStrike" dirty="0" smtClean="0">
                          <a:solidFill>
                            <a:srgbClr val="000000"/>
                          </a:solidFill>
                          <a:effectLst/>
                          <a:latin typeface="Calibri"/>
                        </a:rPr>
                        <a:t>1-212-888-1212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home</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smtClean="0">
                          <a:solidFill>
                            <a:srgbClr val="000000"/>
                          </a:solidFill>
                          <a:effectLst/>
                          <a:latin typeface="Calibri"/>
                        </a:rPr>
                        <a:t>F</a:t>
                      </a:r>
                      <a:endParaRPr lang="en-US" sz="12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4382384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SQL But Still Flexible Querying</a:t>
            </a:r>
            <a:endParaRPr lang="en-US" dirty="0"/>
          </a:p>
        </p:txBody>
      </p:sp>
      <p:grpSp>
        <p:nvGrpSpPr>
          <p:cNvPr id="25" name="Group 24"/>
          <p:cNvGrpSpPr/>
          <p:nvPr/>
        </p:nvGrpSpPr>
        <p:grpSpPr>
          <a:xfrm>
            <a:off x="1823122" y="1544675"/>
            <a:ext cx="5439572" cy="858971"/>
            <a:chOff x="175407" y="1422400"/>
            <a:chExt cx="4512967" cy="761469"/>
          </a:xfrm>
        </p:grpSpPr>
        <p:sp>
          <p:nvSpPr>
            <p:cNvPr id="4" name="Rounded Rectangle 3"/>
            <p:cNvSpPr/>
            <p:nvPr/>
          </p:nvSpPr>
          <p:spPr>
            <a:xfrm>
              <a:off x="175407" y="1422400"/>
              <a:ext cx="4512967" cy="761469"/>
            </a:xfrm>
            <a:prstGeom prst="roundRect">
              <a:avLst/>
            </a:prstGeom>
            <a:solidFill>
              <a:srgbClr val="5A963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b="1" dirty="0" smtClean="0">
                  <a:solidFill>
                    <a:srgbClr val="FFFFFF"/>
                  </a:solidFill>
                </a:rPr>
                <a:t>Rich Queries</a:t>
              </a:r>
              <a:endParaRPr lang="en-US" sz="1400" b="1" dirty="0">
                <a:solidFill>
                  <a:srgbClr val="FFFFFF"/>
                </a:solidFill>
              </a:endParaRPr>
            </a:p>
          </p:txBody>
        </p:sp>
        <p:sp>
          <p:nvSpPr>
            <p:cNvPr id="19" name="Rounded Rectangle 18"/>
            <p:cNvSpPr/>
            <p:nvPr/>
          </p:nvSpPr>
          <p:spPr>
            <a:xfrm>
              <a:off x="1399505" y="1422400"/>
              <a:ext cx="3288869" cy="761469"/>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400" b="1" dirty="0" smtClean="0">
                  <a:solidFill>
                    <a:schemeClr val="tx1"/>
                  </a:solidFill>
                </a:rPr>
                <a:t>Find everybody who opened </a:t>
              </a:r>
              <a:r>
                <a:rPr lang="en-US" sz="1400" b="1" dirty="0" smtClean="0">
                  <a:solidFill>
                    <a:schemeClr val="tx1"/>
                  </a:solidFill>
                </a:rPr>
                <a:t>a special </a:t>
              </a:r>
              <a:r>
                <a:rPr lang="en-US" sz="1400" b="1" dirty="0" smtClean="0">
                  <a:solidFill>
                    <a:schemeClr val="tx1"/>
                  </a:solidFill>
                </a:rPr>
                <a:t>account last month </a:t>
              </a:r>
              <a:r>
                <a:rPr lang="en-US" sz="1400" b="1" dirty="0" smtClean="0">
                  <a:solidFill>
                    <a:schemeClr val="tx1"/>
                  </a:solidFill>
                </a:rPr>
                <a:t>in NY between </a:t>
              </a:r>
              <a:r>
                <a:rPr lang="en-US" sz="1400" b="1" dirty="0" smtClean="0">
                  <a:solidFill>
                    <a:schemeClr val="tx1"/>
                  </a:solidFill>
                </a:rPr>
                <a:t>$100 and $1000 OR last year more than $</a:t>
              </a:r>
              <a:r>
                <a:rPr lang="en-US" sz="1400" b="1" dirty="0" smtClean="0">
                  <a:solidFill>
                    <a:schemeClr val="tx1"/>
                  </a:solidFill>
                </a:rPr>
                <a:t>500 </a:t>
              </a:r>
              <a:endParaRPr lang="en-US" sz="1400" b="1" dirty="0">
                <a:solidFill>
                  <a:schemeClr val="tx1"/>
                </a:solidFill>
              </a:endParaRPr>
            </a:p>
          </p:txBody>
        </p:sp>
      </p:grpSp>
      <p:grpSp>
        <p:nvGrpSpPr>
          <p:cNvPr id="26" name="Group 25"/>
          <p:cNvGrpSpPr/>
          <p:nvPr/>
        </p:nvGrpSpPr>
        <p:grpSpPr>
          <a:xfrm>
            <a:off x="1823122" y="4506016"/>
            <a:ext cx="5439572" cy="761469"/>
            <a:chOff x="175407" y="2428670"/>
            <a:chExt cx="4512967" cy="761469"/>
          </a:xfrm>
        </p:grpSpPr>
        <p:sp>
          <p:nvSpPr>
            <p:cNvPr id="14" name="Rounded Rectangle 13"/>
            <p:cNvSpPr/>
            <p:nvPr/>
          </p:nvSpPr>
          <p:spPr>
            <a:xfrm>
              <a:off x="175407" y="2428670"/>
              <a:ext cx="4512967" cy="761469"/>
            </a:xfrm>
            <a:prstGeom prst="roundRect">
              <a:avLst/>
            </a:prstGeom>
            <a:solidFill>
              <a:srgbClr val="5A963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b="1" dirty="0" smtClean="0">
                  <a:solidFill>
                    <a:srgbClr val="FFFFFF"/>
                  </a:solidFill>
                </a:rPr>
                <a:t>Geospatial</a:t>
              </a:r>
              <a:endParaRPr lang="en-US" sz="1400" b="1" dirty="0">
                <a:solidFill>
                  <a:srgbClr val="FFFFFF"/>
                </a:solidFill>
              </a:endParaRPr>
            </a:p>
          </p:txBody>
        </p:sp>
        <p:sp>
          <p:nvSpPr>
            <p:cNvPr id="20" name="Rounded Rectangle 19"/>
            <p:cNvSpPr/>
            <p:nvPr/>
          </p:nvSpPr>
          <p:spPr>
            <a:xfrm>
              <a:off x="1399505" y="2428670"/>
              <a:ext cx="3288869" cy="761469"/>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400" b="1" dirty="0" smtClean="0">
                  <a:solidFill>
                    <a:schemeClr val="tx1"/>
                  </a:solidFill>
                </a:rPr>
                <a:t>Find all customers that live within 10 miles of NYC</a:t>
              </a:r>
            </a:p>
          </p:txBody>
        </p:sp>
      </p:grpSp>
      <p:grpSp>
        <p:nvGrpSpPr>
          <p:cNvPr id="27" name="Group 26"/>
          <p:cNvGrpSpPr/>
          <p:nvPr/>
        </p:nvGrpSpPr>
        <p:grpSpPr>
          <a:xfrm>
            <a:off x="1823122" y="3541853"/>
            <a:ext cx="5439572" cy="761469"/>
            <a:chOff x="175407" y="3434940"/>
            <a:chExt cx="4512967" cy="761469"/>
          </a:xfrm>
        </p:grpSpPr>
        <p:sp>
          <p:nvSpPr>
            <p:cNvPr id="15" name="Rounded Rectangle 14"/>
            <p:cNvSpPr/>
            <p:nvPr/>
          </p:nvSpPr>
          <p:spPr>
            <a:xfrm>
              <a:off x="175407" y="3434940"/>
              <a:ext cx="4512967" cy="761469"/>
            </a:xfrm>
            <a:prstGeom prst="roundRect">
              <a:avLst/>
            </a:prstGeom>
            <a:solidFill>
              <a:srgbClr val="5A963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b="1" dirty="0" smtClean="0">
                  <a:solidFill>
                    <a:srgbClr val="FFFFFF"/>
                  </a:solidFill>
                </a:rPr>
                <a:t>Text Search</a:t>
              </a:r>
              <a:endParaRPr lang="en-US" sz="1400" b="1" dirty="0">
                <a:solidFill>
                  <a:srgbClr val="FFFFFF"/>
                </a:solidFill>
              </a:endParaRPr>
            </a:p>
          </p:txBody>
        </p:sp>
        <p:sp>
          <p:nvSpPr>
            <p:cNvPr id="21" name="Rounded Rectangle 20"/>
            <p:cNvSpPr/>
            <p:nvPr/>
          </p:nvSpPr>
          <p:spPr>
            <a:xfrm>
              <a:off x="1399505" y="3434940"/>
              <a:ext cx="3288869" cy="761469"/>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400" b="1" dirty="0" smtClean="0">
                  <a:solidFill>
                    <a:schemeClr val="tx1"/>
                  </a:solidFill>
                </a:rPr>
                <a:t>Find all tweets that mention the bank within the last 2 days</a:t>
              </a:r>
            </a:p>
          </p:txBody>
        </p:sp>
      </p:grpSp>
      <p:grpSp>
        <p:nvGrpSpPr>
          <p:cNvPr id="28" name="Group 27"/>
          <p:cNvGrpSpPr/>
          <p:nvPr/>
        </p:nvGrpSpPr>
        <p:grpSpPr>
          <a:xfrm>
            <a:off x="1823122" y="2600193"/>
            <a:ext cx="5439572" cy="761469"/>
            <a:chOff x="175407" y="4441210"/>
            <a:chExt cx="4512967" cy="761469"/>
          </a:xfrm>
        </p:grpSpPr>
        <p:sp>
          <p:nvSpPr>
            <p:cNvPr id="16" name="Rounded Rectangle 15"/>
            <p:cNvSpPr/>
            <p:nvPr/>
          </p:nvSpPr>
          <p:spPr>
            <a:xfrm>
              <a:off x="175407" y="4441210"/>
              <a:ext cx="4512967" cy="761469"/>
            </a:xfrm>
            <a:prstGeom prst="roundRect">
              <a:avLst/>
            </a:prstGeom>
            <a:solidFill>
              <a:srgbClr val="5A963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b="1" dirty="0" smtClean="0">
                  <a:solidFill>
                    <a:srgbClr val="FFFFFF"/>
                  </a:solidFill>
                </a:rPr>
                <a:t>Aggregation</a:t>
              </a:r>
              <a:endParaRPr lang="en-US" sz="1400" b="1" dirty="0">
                <a:solidFill>
                  <a:srgbClr val="FFFFFF"/>
                </a:solidFill>
              </a:endParaRPr>
            </a:p>
          </p:txBody>
        </p:sp>
        <p:sp>
          <p:nvSpPr>
            <p:cNvPr id="22" name="Rounded Rectangle 21"/>
            <p:cNvSpPr/>
            <p:nvPr/>
          </p:nvSpPr>
          <p:spPr>
            <a:xfrm>
              <a:off x="1399505" y="4441210"/>
              <a:ext cx="3288869" cy="761469"/>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400" b="1" dirty="0" smtClean="0">
                  <a:solidFill>
                    <a:schemeClr val="tx1"/>
                  </a:solidFill>
                </a:rPr>
                <a:t>What is the average </a:t>
              </a:r>
              <a:r>
                <a:rPr lang="en-US" sz="1400" b="1" dirty="0" smtClean="0">
                  <a:solidFill>
                    <a:schemeClr val="tx1"/>
                  </a:solidFill>
                </a:rPr>
                <a:t>P&amp;L of the trading desks grouped by a set of date ranges</a:t>
              </a:r>
              <a:endParaRPr lang="en-US" sz="1400" b="1" dirty="0">
                <a:solidFill>
                  <a:schemeClr val="tx1"/>
                </a:solidFill>
              </a:endParaRPr>
            </a:p>
          </p:txBody>
        </p:sp>
      </p:grpSp>
      <p:grpSp>
        <p:nvGrpSpPr>
          <p:cNvPr id="29" name="Group 28"/>
          <p:cNvGrpSpPr/>
          <p:nvPr/>
        </p:nvGrpSpPr>
        <p:grpSpPr>
          <a:xfrm>
            <a:off x="1823122" y="5455064"/>
            <a:ext cx="5439572" cy="761471"/>
            <a:chOff x="175407" y="5447480"/>
            <a:chExt cx="4512967" cy="761471"/>
          </a:xfrm>
        </p:grpSpPr>
        <p:sp>
          <p:nvSpPr>
            <p:cNvPr id="17" name="Rounded Rectangle 16"/>
            <p:cNvSpPr/>
            <p:nvPr/>
          </p:nvSpPr>
          <p:spPr>
            <a:xfrm>
              <a:off x="175407" y="5447482"/>
              <a:ext cx="4512967" cy="761469"/>
            </a:xfrm>
            <a:prstGeom prst="roundRect">
              <a:avLst/>
            </a:prstGeom>
            <a:solidFill>
              <a:srgbClr val="5A9633"/>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400" b="1" dirty="0" smtClean="0">
                  <a:solidFill>
                    <a:srgbClr val="FFFFFF"/>
                  </a:solidFill>
                </a:rPr>
                <a:t>Map Reduce</a:t>
              </a:r>
              <a:endParaRPr lang="en-US" sz="1400" b="1" dirty="0">
                <a:solidFill>
                  <a:srgbClr val="FFFFFF"/>
                </a:solidFill>
              </a:endParaRPr>
            </a:p>
          </p:txBody>
        </p:sp>
        <p:sp>
          <p:nvSpPr>
            <p:cNvPr id="23" name="Rounded Rectangle 22"/>
            <p:cNvSpPr/>
            <p:nvPr/>
          </p:nvSpPr>
          <p:spPr>
            <a:xfrm>
              <a:off x="1399505" y="5447480"/>
              <a:ext cx="3288869" cy="761469"/>
            </a:xfrm>
            <a:prstGeom prst="roundRect">
              <a:avLst>
                <a:gd name="adj"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400" b="1" dirty="0" smtClean="0">
                  <a:solidFill>
                    <a:schemeClr val="tx1"/>
                  </a:solidFill>
                </a:rPr>
                <a:t>Calculate total amount settled position by symbol by settlement venue</a:t>
              </a:r>
              <a:endParaRPr lang="en-US" sz="1400" b="1" dirty="0">
                <a:solidFill>
                  <a:schemeClr val="tx1"/>
                </a:solidFill>
              </a:endParaRPr>
            </a:p>
          </p:txBody>
        </p:sp>
      </p:grpSp>
    </p:spTree>
    <p:extLst>
      <p:ext uri="{BB962C8B-B14F-4D97-AF65-F5344CB8AC3E}">
        <p14:creationId xmlns:p14="http://schemas.microsoft.com/office/powerpoint/2010/main" val="12500508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sz="3200" dirty="0" smtClean="0"/>
              <a:t>Capital Markets – Common </a:t>
            </a:r>
            <a:r>
              <a:rPr lang="en-US" sz="3200" dirty="0" smtClean="0"/>
              <a:t>Uses</a:t>
            </a:r>
            <a:endParaRPr lang="en-US" sz="2000"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155720934"/>
              </p:ext>
            </p:extLst>
          </p:nvPr>
        </p:nvGraphicFramePr>
        <p:xfrm>
          <a:off x="258329" y="1328221"/>
          <a:ext cx="8179864" cy="4868592"/>
        </p:xfrm>
        <a:graphic>
          <a:graphicData uri="http://schemas.openxmlformats.org/drawingml/2006/table">
            <a:tbl>
              <a:tblPr firstRow="1" bandRow="1">
                <a:tableStyleId>{5C22544A-7EE6-4342-B048-85BDC9FD1C3A}</a:tableStyleId>
              </a:tblPr>
              <a:tblGrid>
                <a:gridCol w="2834475"/>
                <a:gridCol w="5345389"/>
              </a:tblGrid>
              <a:tr h="281354">
                <a:tc>
                  <a:txBody>
                    <a:bodyPr/>
                    <a:lstStyle/>
                    <a:p>
                      <a:r>
                        <a:rPr lang="en-US" sz="1600" baseline="0" dirty="0" smtClean="0"/>
                        <a:t>Functional Areas</a:t>
                      </a:r>
                      <a:endParaRPr lang="en-US" sz="1600" dirty="0"/>
                    </a:p>
                  </a:txBody>
                  <a:tcPr/>
                </a:tc>
                <a:tc>
                  <a:txBody>
                    <a:bodyPr/>
                    <a:lstStyle/>
                    <a:p>
                      <a:r>
                        <a:rPr lang="en-US" sz="1600" dirty="0" smtClean="0"/>
                        <a:t>Use Cases</a:t>
                      </a:r>
                      <a:r>
                        <a:rPr lang="en-US" sz="1600" baseline="0" dirty="0" smtClean="0"/>
                        <a:t> to Consider</a:t>
                      </a:r>
                      <a:endParaRPr lang="en-US" sz="1600" dirty="0"/>
                    </a:p>
                  </a:txBody>
                  <a:tcPr/>
                </a:tc>
              </a:tr>
              <a:tr h="347393">
                <a:tc>
                  <a:txBody>
                    <a:bodyPr/>
                    <a:lstStyle/>
                    <a:p>
                      <a:r>
                        <a:rPr lang="en-US" sz="1400" dirty="0" smtClean="0"/>
                        <a:t>Risk Analysis &amp; Reporting</a:t>
                      </a:r>
                      <a:endParaRPr lang="en-US" sz="1400" dirty="0"/>
                    </a:p>
                  </a:txBody>
                  <a:tcPr/>
                </a:tc>
                <a:tc>
                  <a:txBody>
                    <a:bodyPr/>
                    <a:lstStyle/>
                    <a:p>
                      <a:r>
                        <a:rPr lang="en-US" sz="1400" baseline="0" dirty="0" smtClean="0"/>
                        <a:t>Firm-wide Aggregate Risk Platform</a:t>
                      </a:r>
                    </a:p>
                    <a:p>
                      <a:r>
                        <a:rPr lang="en-US" sz="1400" baseline="0" dirty="0" smtClean="0"/>
                        <a:t>Intraday Market </a:t>
                      </a:r>
                      <a:r>
                        <a:rPr lang="en-US" sz="1400" baseline="0" dirty="0" smtClean="0"/>
                        <a:t>&amp; Counterparty Risk </a:t>
                      </a:r>
                      <a:r>
                        <a:rPr lang="en-US" sz="1400" baseline="0" dirty="0" smtClean="0"/>
                        <a:t>Analysis</a:t>
                      </a:r>
                    </a:p>
                    <a:p>
                      <a:r>
                        <a:rPr lang="en-US" sz="1400" dirty="0" smtClean="0"/>
                        <a:t>Risk </a:t>
                      </a:r>
                      <a:r>
                        <a:rPr lang="en-US" sz="1400" dirty="0" smtClean="0"/>
                        <a:t>Exception Workflow Optimization</a:t>
                      </a:r>
                    </a:p>
                    <a:p>
                      <a:r>
                        <a:rPr lang="en-US" sz="1400" dirty="0" smtClean="0"/>
                        <a:t>Limit Management Service</a:t>
                      </a:r>
                      <a:endParaRPr lang="en-US" sz="1400" dirty="0"/>
                    </a:p>
                  </a:txBody>
                  <a:tcPr/>
                </a:tc>
              </a:tr>
              <a:tr h="347393">
                <a:tc>
                  <a:txBody>
                    <a:bodyPr/>
                    <a:lstStyle/>
                    <a:p>
                      <a:r>
                        <a:rPr lang="en-US" sz="1400" dirty="0" smtClean="0"/>
                        <a:t>Regulatory Compliance</a:t>
                      </a:r>
                      <a:endParaRPr lang="en-US" sz="1400" dirty="0"/>
                    </a:p>
                  </a:txBody>
                  <a:tcPr/>
                </a:tc>
                <a:tc>
                  <a:txBody>
                    <a:bodyPr/>
                    <a:lstStyle/>
                    <a:p>
                      <a:r>
                        <a:rPr lang="en-US" sz="1400" baseline="0" dirty="0" smtClean="0"/>
                        <a:t>Cross</a:t>
                      </a:r>
                      <a:r>
                        <a:rPr lang="en-US" sz="1400" baseline="0" dirty="0" smtClean="0"/>
                        <a:t>-silo Reporting: Volker, Dodd-Frank, EMIR, </a:t>
                      </a:r>
                      <a:r>
                        <a:rPr lang="en-US" sz="1400" baseline="0" dirty="0" err="1" smtClean="0"/>
                        <a:t>MiFID</a:t>
                      </a:r>
                      <a:r>
                        <a:rPr lang="en-US" sz="1400" baseline="0" dirty="0" smtClean="0"/>
                        <a:t> II, etc.</a:t>
                      </a:r>
                    </a:p>
                    <a:p>
                      <a:r>
                        <a:rPr lang="en-US" sz="1400" baseline="0" dirty="0" smtClean="0"/>
                        <a:t>Online Long-term Audit Trail</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Aggregate Know Your</a:t>
                      </a:r>
                      <a:r>
                        <a:rPr lang="en-US" sz="1400" baseline="0" dirty="0" smtClean="0"/>
                        <a:t> Customer (KYC) Repository</a:t>
                      </a:r>
                      <a:endParaRPr lang="en-US" sz="1400" dirty="0"/>
                    </a:p>
                  </a:txBody>
                  <a:tcPr/>
                </a:tc>
              </a:tr>
              <a:tr h="347393">
                <a:tc>
                  <a:txBody>
                    <a:bodyPr/>
                    <a:lstStyle/>
                    <a:p>
                      <a:r>
                        <a:rPr lang="en-US" sz="1400" dirty="0" smtClean="0"/>
                        <a:t>Buy-Side Portal</a:t>
                      </a:r>
                      <a:endParaRPr lang="en-US" sz="1400" dirty="0"/>
                    </a:p>
                  </a:txBody>
                  <a:tcPr/>
                </a:tc>
                <a:tc>
                  <a:txBody>
                    <a:bodyPr/>
                    <a:lstStyle/>
                    <a:p>
                      <a:r>
                        <a:rPr lang="en-US" sz="1400" dirty="0" smtClean="0"/>
                        <a:t>Responsive</a:t>
                      </a:r>
                      <a:r>
                        <a:rPr lang="en-US" sz="1400" baseline="0" dirty="0" smtClean="0"/>
                        <a:t> Portfolio Reporting</a:t>
                      </a:r>
                      <a:endParaRPr lang="en-US" sz="1400" dirty="0"/>
                    </a:p>
                  </a:txBody>
                  <a:tcPr/>
                </a:tc>
              </a:tr>
              <a:tr h="370840">
                <a:tc>
                  <a:txBody>
                    <a:bodyPr/>
                    <a:lstStyle/>
                    <a:p>
                      <a:r>
                        <a:rPr lang="en-US" sz="1400" dirty="0" smtClean="0"/>
                        <a:t>Trade Management</a:t>
                      </a:r>
                      <a:endParaRPr lang="en-US" sz="1400" dirty="0"/>
                    </a:p>
                  </a:txBody>
                  <a:tcPr marL="73025" marR="73025" marT="0" marB="0"/>
                </a:tc>
                <a:tc>
                  <a:txBody>
                    <a:bodyPr/>
                    <a:lstStyle/>
                    <a:p>
                      <a:r>
                        <a:rPr lang="en-US" sz="1400" dirty="0" smtClean="0"/>
                        <a:t>Cross-product (Firm-wide) </a:t>
                      </a:r>
                      <a:r>
                        <a:rPr lang="en-US" sz="1400" dirty="0" err="1" smtClean="0"/>
                        <a:t>Trademart</a:t>
                      </a:r>
                      <a:endParaRPr lang="en-US" sz="1400" dirty="0" smtClean="0"/>
                    </a:p>
                    <a:p>
                      <a:r>
                        <a:rPr lang="en-US" sz="1400" dirty="0" smtClean="0"/>
                        <a:t>Flexible OTC Derivatives Trade Capture</a:t>
                      </a:r>
                    </a:p>
                  </a:txBody>
                  <a:tcPr/>
                </a:tc>
              </a:tr>
              <a:tr h="370840">
                <a:tc>
                  <a:txBody>
                    <a:bodyPr/>
                    <a:lstStyle/>
                    <a:p>
                      <a:r>
                        <a:rPr lang="en-US" sz="1400" dirty="0" smtClean="0"/>
                        <a:t>Front </a:t>
                      </a:r>
                      <a:r>
                        <a:rPr lang="en-US" sz="1400" dirty="0" smtClean="0"/>
                        <a:t>Office</a:t>
                      </a:r>
                      <a:r>
                        <a:rPr lang="en-US" sz="1400" baseline="0" dirty="0" smtClean="0"/>
                        <a:t> Structuring &amp; Trading</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Complex Product</a:t>
                      </a:r>
                      <a:r>
                        <a:rPr lang="en-US" sz="1400" baseline="0" dirty="0" smtClean="0"/>
                        <a:t> Development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Strategy</a:t>
                      </a:r>
                      <a:r>
                        <a:rPr lang="en-US" sz="1400" baseline="0" dirty="0" smtClean="0"/>
                        <a:t> </a:t>
                      </a:r>
                      <a:r>
                        <a:rPr lang="en-US" sz="1400" baseline="0" dirty="0" err="1" smtClean="0"/>
                        <a:t>Backtesting</a:t>
                      </a:r>
                      <a:endParaRPr lang="en-US" sz="140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Strategy</a:t>
                      </a:r>
                      <a:r>
                        <a:rPr lang="en-US" sz="1400" baseline="0" dirty="0" smtClean="0"/>
                        <a:t> </a:t>
                      </a:r>
                      <a:r>
                        <a:rPr lang="en-US" sz="1400" baseline="0" dirty="0" smtClean="0"/>
                        <a:t>Performance Analysis</a:t>
                      </a:r>
                      <a:endParaRPr lang="en-US" sz="1400" dirty="0"/>
                    </a:p>
                  </a:txBody>
                  <a:tcPr/>
                </a:tc>
              </a:tr>
              <a:tr h="370840">
                <a:tc>
                  <a:txBody>
                    <a:bodyPr/>
                    <a:lstStyle/>
                    <a:p>
                      <a:r>
                        <a:rPr lang="en-US" sz="1400" dirty="0" smtClean="0"/>
                        <a:t>Reference Data Management</a:t>
                      </a:r>
                      <a:endParaRPr lang="en-US" sz="1400" dirty="0"/>
                    </a:p>
                  </a:txBody>
                  <a:tcPr/>
                </a:tc>
                <a:tc>
                  <a:txBody>
                    <a:bodyPr/>
                    <a:lstStyle/>
                    <a:p>
                      <a:r>
                        <a:rPr lang="en-US" sz="1400" baseline="0" dirty="0" smtClean="0"/>
                        <a:t>Reference Data Distribution Hub</a:t>
                      </a:r>
                      <a:endParaRPr lang="en-US" sz="1400" dirty="0"/>
                    </a:p>
                  </a:txBody>
                  <a:tcPr/>
                </a:tc>
              </a:tr>
              <a:tr h="370840">
                <a:tc>
                  <a:txBody>
                    <a:bodyPr/>
                    <a:lstStyle/>
                    <a:p>
                      <a:r>
                        <a:rPr lang="en-US" sz="1400" dirty="0" smtClean="0"/>
                        <a:t>Market Data Management</a:t>
                      </a:r>
                      <a:endParaRPr lang="en-US" sz="1400" dirty="0"/>
                    </a:p>
                  </a:txBody>
                  <a:tcPr/>
                </a:tc>
                <a:tc>
                  <a:txBody>
                    <a:bodyPr/>
                    <a:lstStyle/>
                    <a:p>
                      <a:r>
                        <a:rPr lang="en-US" sz="1400" dirty="0" smtClean="0"/>
                        <a:t>Tick Data </a:t>
                      </a:r>
                      <a:r>
                        <a:rPr lang="en-US" sz="1400" dirty="0" smtClean="0"/>
                        <a:t>Capture</a:t>
                      </a:r>
                      <a:endParaRPr lang="en-US" sz="1400" dirty="0" smtClean="0"/>
                    </a:p>
                  </a:txBody>
                  <a:tcPr/>
                </a:tc>
              </a:tr>
              <a:tr h="481150">
                <a:tc>
                  <a:txBody>
                    <a:bodyPr/>
                    <a:lstStyle/>
                    <a:p>
                      <a:r>
                        <a:rPr lang="en-US" sz="1400" dirty="0" smtClean="0"/>
                        <a:t>Investment Advisory</a:t>
                      </a:r>
                      <a:endParaRPr lang="en-US" sz="1400" dirty="0"/>
                    </a:p>
                  </a:txBody>
                  <a:tcPr marL="73025" marR="73025" marT="0" marB="0"/>
                </a:tc>
                <a:tc>
                  <a:txBody>
                    <a:bodyPr/>
                    <a:lstStyle/>
                    <a:p>
                      <a:r>
                        <a:rPr lang="en-US" sz="1400" dirty="0" smtClean="0"/>
                        <a:t>Cross-channel</a:t>
                      </a:r>
                      <a:r>
                        <a:rPr lang="en-US" sz="1400" baseline="0" dirty="0" smtClean="0"/>
                        <a:t> Informed Cross-sell</a:t>
                      </a:r>
                    </a:p>
                    <a:p>
                      <a:r>
                        <a:rPr lang="en-US" sz="1400" dirty="0" smtClean="0"/>
                        <a:t>Enriched </a:t>
                      </a:r>
                      <a:r>
                        <a:rPr lang="en-US" sz="1400" kern="1200" dirty="0" smtClean="0">
                          <a:solidFill>
                            <a:schemeClr val="dk1"/>
                          </a:solidFill>
                          <a:latin typeface="+mn-lt"/>
                          <a:ea typeface="+mn-ea"/>
                          <a:cs typeface="+mn-cs"/>
                        </a:rPr>
                        <a:t>Investment</a:t>
                      </a:r>
                      <a:r>
                        <a:rPr lang="en-US" sz="1400" baseline="0" dirty="0" smtClean="0"/>
                        <a:t> </a:t>
                      </a:r>
                      <a:r>
                        <a:rPr lang="en-US" sz="1400" dirty="0" smtClean="0"/>
                        <a:t>Research </a:t>
                      </a:r>
                      <a:endParaRPr lang="en-US" sz="1400" dirty="0"/>
                    </a:p>
                  </a:txBody>
                  <a:tcPr/>
                </a:tc>
              </a:tr>
            </a:tbl>
          </a:graphicData>
        </a:graphic>
      </p:graphicFrame>
    </p:spTree>
    <p:extLst>
      <p:ext uri="{BB962C8B-B14F-4D97-AF65-F5344CB8AC3E}">
        <p14:creationId xmlns:p14="http://schemas.microsoft.com/office/powerpoint/2010/main" val="9228779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sz="3200" dirty="0" smtClean="0"/>
              <a:t>Retail Banking </a:t>
            </a:r>
            <a:r>
              <a:rPr lang="en-US" sz="3200" dirty="0" smtClean="0"/>
              <a:t>- Common </a:t>
            </a:r>
            <a:r>
              <a:rPr lang="en-US" sz="3200" dirty="0" smtClean="0"/>
              <a:t>Uses</a:t>
            </a:r>
            <a:endParaRPr lang="en-US" sz="2000"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742274994"/>
              </p:ext>
            </p:extLst>
          </p:nvPr>
        </p:nvGraphicFramePr>
        <p:xfrm>
          <a:off x="258329" y="1328221"/>
          <a:ext cx="7867279" cy="4711112"/>
        </p:xfrm>
        <a:graphic>
          <a:graphicData uri="http://schemas.openxmlformats.org/drawingml/2006/table">
            <a:tbl>
              <a:tblPr firstRow="1" bandRow="1">
                <a:tableStyleId>{5C22544A-7EE6-4342-B048-85BDC9FD1C3A}</a:tableStyleId>
              </a:tblPr>
              <a:tblGrid>
                <a:gridCol w="2710140"/>
                <a:gridCol w="5157139"/>
              </a:tblGrid>
              <a:tr h="281354">
                <a:tc>
                  <a:txBody>
                    <a:bodyPr/>
                    <a:lstStyle/>
                    <a:p>
                      <a:r>
                        <a:rPr lang="en-US" sz="1600" baseline="0" dirty="0" smtClean="0"/>
                        <a:t>Functional Areas</a:t>
                      </a:r>
                      <a:endParaRPr lang="en-US" sz="1600" dirty="0"/>
                    </a:p>
                  </a:txBody>
                  <a:tcPr/>
                </a:tc>
                <a:tc>
                  <a:txBody>
                    <a:bodyPr/>
                    <a:lstStyle/>
                    <a:p>
                      <a:r>
                        <a:rPr lang="en-US" sz="1600" dirty="0" smtClean="0"/>
                        <a:t>Use Cases</a:t>
                      </a:r>
                      <a:r>
                        <a:rPr lang="en-US" sz="1600" baseline="0" dirty="0" smtClean="0"/>
                        <a:t> to Consider</a:t>
                      </a:r>
                      <a:endParaRPr lang="en-US" sz="1600" dirty="0"/>
                    </a:p>
                  </a:txBody>
                  <a:tcPr/>
                </a:tc>
              </a:tr>
              <a:tr h="347393">
                <a:tc>
                  <a:txBody>
                    <a:bodyPr/>
                    <a:lstStyle/>
                    <a:p>
                      <a:r>
                        <a:rPr lang="en-US" sz="1400" dirty="0" smtClean="0"/>
                        <a:t>Customer Engagement</a:t>
                      </a:r>
                      <a:endParaRPr lang="en-US" sz="1400" dirty="0"/>
                    </a:p>
                  </a:txBody>
                  <a:tcPr/>
                </a:tc>
                <a:tc>
                  <a:txBody>
                    <a:bodyPr/>
                    <a:lstStyle/>
                    <a:p>
                      <a:r>
                        <a:rPr lang="en-US" sz="1400" baseline="0" dirty="0" smtClean="0"/>
                        <a:t>Single View of a Customer</a:t>
                      </a:r>
                    </a:p>
                    <a:p>
                      <a:r>
                        <a:rPr lang="en-US" sz="1400" baseline="0" dirty="0" smtClean="0"/>
                        <a:t>Customer Experience Management</a:t>
                      </a:r>
                    </a:p>
                    <a:p>
                      <a:r>
                        <a:rPr lang="en-US" sz="1400" baseline="0" dirty="0" smtClean="0"/>
                        <a:t>Responsive Digital Banking</a:t>
                      </a:r>
                    </a:p>
                    <a:p>
                      <a:r>
                        <a:rPr lang="en-US" sz="1400" baseline="0" dirty="0" err="1" smtClean="0"/>
                        <a:t>Gamification</a:t>
                      </a:r>
                      <a:r>
                        <a:rPr lang="en-US" sz="1400" baseline="0" dirty="0" smtClean="0"/>
                        <a:t> of Consumer Applications</a:t>
                      </a:r>
                    </a:p>
                    <a:p>
                      <a:r>
                        <a:rPr lang="en-US" sz="1400" baseline="0" dirty="0" smtClean="0"/>
                        <a:t>Agile Next-generation Digital Platform</a:t>
                      </a:r>
                    </a:p>
                  </a:txBody>
                  <a:tcPr/>
                </a:tc>
              </a:tr>
              <a:tr h="347393">
                <a:tc>
                  <a:txBody>
                    <a:bodyPr/>
                    <a:lstStyle/>
                    <a:p>
                      <a:r>
                        <a:rPr lang="en-US" sz="1400" dirty="0" smtClean="0"/>
                        <a:t>Marketing</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Multi-channel Customer Activity Capture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Real-time Cross-channel Next Best Offer </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Location-based Offers</a:t>
                      </a:r>
                    </a:p>
                  </a:txBody>
                  <a:tcPr/>
                </a:tc>
              </a:tr>
              <a:tr h="347393">
                <a:tc>
                  <a:txBody>
                    <a:bodyPr/>
                    <a:lstStyle/>
                    <a:p>
                      <a:r>
                        <a:rPr lang="en-US" sz="1400" dirty="0" smtClean="0"/>
                        <a:t>Risk Analysis &amp; Reporting</a:t>
                      </a:r>
                      <a:endParaRPr lang="en-US" sz="1400" dirty="0"/>
                    </a:p>
                  </a:txBody>
                  <a:tcPr/>
                </a:tc>
                <a:tc>
                  <a:txBody>
                    <a:bodyPr/>
                    <a:lstStyle/>
                    <a:p>
                      <a:r>
                        <a:rPr lang="en-US" sz="1400" baseline="0" dirty="0" smtClean="0"/>
                        <a:t>Firm-wide Liquidity Risk Analysis</a:t>
                      </a:r>
                    </a:p>
                    <a:p>
                      <a:r>
                        <a:rPr lang="en-US" sz="1400" baseline="0" dirty="0" smtClean="0"/>
                        <a:t>Transaction Reporting and Analysis</a:t>
                      </a:r>
                    </a:p>
                  </a:txBody>
                  <a:tcPr/>
                </a:tc>
              </a:tr>
              <a:tr h="347393">
                <a:tc>
                  <a:txBody>
                    <a:bodyPr/>
                    <a:lstStyle/>
                    <a:p>
                      <a:r>
                        <a:rPr lang="en-US" sz="1400" dirty="0" smtClean="0"/>
                        <a:t>Regulatory Compliance</a:t>
                      </a:r>
                      <a:endParaRPr lang="en-US" sz="1400" dirty="0"/>
                    </a:p>
                  </a:txBody>
                  <a:tcPr/>
                </a:tc>
                <a:tc>
                  <a:txBody>
                    <a:bodyPr/>
                    <a:lstStyle/>
                    <a:p>
                      <a:r>
                        <a:rPr lang="en-US" sz="1400" baseline="0" dirty="0" smtClean="0"/>
                        <a:t>Flexible Cross-silo </a:t>
                      </a:r>
                      <a:r>
                        <a:rPr lang="en-US" sz="1400" baseline="0" dirty="0" smtClean="0"/>
                        <a:t>Reporting:  Basel </a:t>
                      </a:r>
                      <a:r>
                        <a:rPr lang="en-US" sz="1400" baseline="0" dirty="0" smtClean="0"/>
                        <a:t>III, Dodd-Frank, etc.</a:t>
                      </a:r>
                    </a:p>
                    <a:p>
                      <a:r>
                        <a:rPr lang="en-US" sz="1400" baseline="0" dirty="0" smtClean="0"/>
                        <a:t>Online Long-term Audit Trail</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Aggregate Know Your</a:t>
                      </a:r>
                      <a:r>
                        <a:rPr lang="en-US" sz="1400" baseline="0" dirty="0" smtClean="0"/>
                        <a:t> Customer (KYC) Repository</a:t>
                      </a:r>
                      <a:endParaRPr lang="en-US" sz="1400" dirty="0"/>
                    </a:p>
                  </a:txBody>
                  <a:tcPr/>
                </a:tc>
              </a:tr>
              <a:tr h="347393">
                <a:tc>
                  <a:txBody>
                    <a:bodyPr/>
                    <a:lstStyle/>
                    <a:p>
                      <a:r>
                        <a:rPr lang="en-US" sz="1400" dirty="0" smtClean="0"/>
                        <a:t>Reference Data Management</a:t>
                      </a:r>
                      <a:endParaRPr lang="en-US" sz="1400" dirty="0"/>
                    </a:p>
                  </a:txBody>
                  <a:tcPr/>
                </a:tc>
                <a:tc>
                  <a:txBody>
                    <a:bodyPr/>
                    <a:lstStyle/>
                    <a:p>
                      <a:r>
                        <a:rPr lang="en-US" sz="1400" baseline="0" dirty="0" smtClean="0"/>
                        <a:t>[Global] Reference Data Distribution Hub</a:t>
                      </a:r>
                      <a:endParaRPr lang="en-US" sz="1400" dirty="0"/>
                    </a:p>
                  </a:txBody>
                  <a:tcPr/>
                </a:tc>
              </a:tr>
              <a:tr h="370840">
                <a:tc>
                  <a:txBody>
                    <a:bodyPr/>
                    <a:lstStyle/>
                    <a:p>
                      <a:r>
                        <a:rPr lang="en-US" sz="1400" dirty="0" smtClean="0"/>
                        <a:t>Payments</a:t>
                      </a:r>
                      <a:endParaRPr lang="en-US" sz="1400" dirty="0"/>
                    </a:p>
                  </a:txBody>
                  <a:tcPr/>
                </a:tc>
                <a:tc>
                  <a:txBody>
                    <a:bodyPr/>
                    <a:lstStyle/>
                    <a:p>
                      <a:r>
                        <a:rPr lang="en-US" sz="1400" dirty="0" smtClean="0"/>
                        <a:t>Corporate Transaction Reporting</a:t>
                      </a:r>
                      <a:endParaRPr lang="en-US" sz="1400" dirty="0"/>
                    </a:p>
                  </a:txBody>
                  <a:tcPr/>
                </a:tc>
              </a:tr>
              <a:tr h="370840">
                <a:tc>
                  <a:txBody>
                    <a:bodyPr/>
                    <a:lstStyle/>
                    <a:p>
                      <a:r>
                        <a:rPr lang="en-US" sz="1400" dirty="0" smtClean="0"/>
                        <a:t>Fraud Detection</a:t>
                      </a:r>
                      <a:endParaRPr lang="en-US" sz="1400" dirty="0"/>
                    </a:p>
                  </a:txBody>
                  <a:tcPr marL="73025" marR="73025" marT="0" marB="0"/>
                </a:tc>
                <a:tc>
                  <a:txBody>
                    <a:bodyPr/>
                    <a:lstStyle/>
                    <a:p>
                      <a:r>
                        <a:rPr lang="en-US" sz="1400" dirty="0" smtClean="0"/>
                        <a:t>Aggregate</a:t>
                      </a:r>
                      <a:r>
                        <a:rPr lang="en-US" sz="1400" baseline="0" dirty="0" smtClean="0"/>
                        <a:t> Activity Repository</a:t>
                      </a:r>
                    </a:p>
                    <a:p>
                      <a:r>
                        <a:rPr lang="en-US" sz="1400" baseline="0" dirty="0" err="1" smtClean="0"/>
                        <a:t>Cybersecurity</a:t>
                      </a:r>
                      <a:r>
                        <a:rPr lang="en-US" sz="1400" baseline="0" dirty="0" smtClean="0"/>
                        <a:t> Threat Analysis</a:t>
                      </a:r>
                      <a:endParaRPr lang="en-US" sz="1400" dirty="0"/>
                    </a:p>
                  </a:txBody>
                  <a:tcPr/>
                </a:tc>
              </a:tr>
            </a:tbl>
          </a:graphicData>
        </a:graphic>
      </p:graphicFrame>
    </p:spTree>
    <p:extLst>
      <p:ext uri="{BB962C8B-B14F-4D97-AF65-F5344CB8AC3E}">
        <p14:creationId xmlns:p14="http://schemas.microsoft.com/office/powerpoint/2010/main" val="25413961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pPr algn="l"/>
            <a:r>
              <a:rPr lang="en-US" sz="3200" dirty="0" smtClean="0"/>
              <a:t>Insurance – Common </a:t>
            </a:r>
            <a:r>
              <a:rPr lang="en-US" sz="3200" dirty="0" smtClean="0"/>
              <a:t>Uses</a:t>
            </a:r>
            <a:endParaRPr lang="en-US" sz="2000"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028041492"/>
              </p:ext>
            </p:extLst>
          </p:nvPr>
        </p:nvGraphicFramePr>
        <p:xfrm>
          <a:off x="258329" y="1328221"/>
          <a:ext cx="7867279" cy="3900265"/>
        </p:xfrm>
        <a:graphic>
          <a:graphicData uri="http://schemas.openxmlformats.org/drawingml/2006/table">
            <a:tbl>
              <a:tblPr firstRow="1" bandRow="1">
                <a:tableStyleId>{5C22544A-7EE6-4342-B048-85BDC9FD1C3A}</a:tableStyleId>
              </a:tblPr>
              <a:tblGrid>
                <a:gridCol w="2710140"/>
                <a:gridCol w="5157139"/>
              </a:tblGrid>
              <a:tr h="281354">
                <a:tc>
                  <a:txBody>
                    <a:bodyPr/>
                    <a:lstStyle/>
                    <a:p>
                      <a:r>
                        <a:rPr lang="en-US" sz="1600" baseline="0" dirty="0" smtClean="0"/>
                        <a:t>Functional Areas</a:t>
                      </a:r>
                      <a:endParaRPr lang="en-US" sz="1600" dirty="0"/>
                    </a:p>
                  </a:txBody>
                  <a:tcPr/>
                </a:tc>
                <a:tc>
                  <a:txBody>
                    <a:bodyPr/>
                    <a:lstStyle/>
                    <a:p>
                      <a:r>
                        <a:rPr lang="en-US" sz="1600" dirty="0" smtClean="0"/>
                        <a:t>Use Cases</a:t>
                      </a:r>
                      <a:r>
                        <a:rPr lang="en-US" sz="1600" baseline="0" dirty="0" smtClean="0"/>
                        <a:t> to Consider</a:t>
                      </a:r>
                      <a:endParaRPr lang="en-US" sz="1600" dirty="0"/>
                    </a:p>
                  </a:txBody>
                  <a:tcPr/>
                </a:tc>
              </a:tr>
              <a:tr h="347393">
                <a:tc>
                  <a:txBody>
                    <a:bodyPr/>
                    <a:lstStyle/>
                    <a:p>
                      <a:r>
                        <a:rPr lang="en-US" sz="1400" dirty="0" smtClean="0"/>
                        <a:t>Customer Engagement</a:t>
                      </a:r>
                      <a:endParaRPr lang="en-US" sz="1400" dirty="0"/>
                    </a:p>
                  </a:txBody>
                  <a:tcPr/>
                </a:tc>
                <a:tc>
                  <a:txBody>
                    <a:bodyPr/>
                    <a:lstStyle/>
                    <a:p>
                      <a:r>
                        <a:rPr lang="en-US" sz="1400" baseline="0" dirty="0" smtClean="0"/>
                        <a:t>Single View of a Customer</a:t>
                      </a:r>
                    </a:p>
                    <a:p>
                      <a:r>
                        <a:rPr lang="en-US" sz="1400" baseline="0" dirty="0" smtClean="0"/>
                        <a:t>Customer Experience Management</a:t>
                      </a:r>
                    </a:p>
                    <a:p>
                      <a:r>
                        <a:rPr lang="en-US" sz="1400" baseline="0" dirty="0" err="1" smtClean="0"/>
                        <a:t>Gamification</a:t>
                      </a:r>
                      <a:r>
                        <a:rPr lang="en-US" sz="1400" baseline="0" dirty="0" smtClean="0"/>
                        <a:t> of Applications</a:t>
                      </a:r>
                    </a:p>
                    <a:p>
                      <a:r>
                        <a:rPr lang="en-US" sz="1400" baseline="0" dirty="0" smtClean="0"/>
                        <a:t>Agile Next-generation Digital Platform</a:t>
                      </a:r>
                    </a:p>
                  </a:txBody>
                  <a:tcPr/>
                </a:tc>
              </a:tr>
              <a:tr h="347393">
                <a:tc>
                  <a:txBody>
                    <a:bodyPr/>
                    <a:lstStyle/>
                    <a:p>
                      <a:r>
                        <a:rPr lang="en-US" sz="1400" dirty="0" smtClean="0"/>
                        <a:t>Marketing</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Multi-channel Customer Activity Capture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Real-time Cross-channel Next Best Offer</a:t>
                      </a:r>
                    </a:p>
                  </a:txBody>
                  <a:tcPr/>
                </a:tc>
              </a:tr>
              <a:tr h="347393">
                <a:tc>
                  <a:txBody>
                    <a:bodyPr/>
                    <a:lstStyle/>
                    <a:p>
                      <a:r>
                        <a:rPr lang="en-US" sz="1400" dirty="0" smtClean="0"/>
                        <a:t>Agent Desktop</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aseline="0" dirty="0" smtClean="0"/>
                        <a:t>Responsive Customer Reporting</a:t>
                      </a:r>
                    </a:p>
                  </a:txBody>
                  <a:tcPr/>
                </a:tc>
              </a:tr>
              <a:tr h="347393">
                <a:tc>
                  <a:txBody>
                    <a:bodyPr/>
                    <a:lstStyle/>
                    <a:p>
                      <a:r>
                        <a:rPr lang="en-US" sz="1400" dirty="0" smtClean="0"/>
                        <a:t>Risk Analysis &amp; Reporting</a:t>
                      </a:r>
                      <a:endParaRPr lang="en-US" sz="1400" dirty="0"/>
                    </a:p>
                  </a:txBody>
                  <a:tcPr/>
                </a:tc>
                <a:tc>
                  <a:txBody>
                    <a:bodyPr/>
                    <a:lstStyle/>
                    <a:p>
                      <a:r>
                        <a:rPr lang="en-US" sz="1400" baseline="0" dirty="0" smtClean="0"/>
                        <a:t>Catastrophe Risk Modeling</a:t>
                      </a:r>
                    </a:p>
                    <a:p>
                      <a:r>
                        <a:rPr lang="en-US" sz="1400" baseline="0" dirty="0" smtClean="0"/>
                        <a:t>Liquidity Risk Analysis</a:t>
                      </a:r>
                    </a:p>
                  </a:txBody>
                  <a:tcPr/>
                </a:tc>
              </a:tr>
              <a:tr h="347393">
                <a:tc>
                  <a:txBody>
                    <a:bodyPr/>
                    <a:lstStyle/>
                    <a:p>
                      <a:r>
                        <a:rPr lang="en-US" sz="1400" dirty="0" smtClean="0"/>
                        <a:t>Regulatory Compliance</a:t>
                      </a:r>
                      <a:endParaRPr lang="en-US" sz="1400" dirty="0"/>
                    </a:p>
                  </a:txBody>
                  <a:tcPr/>
                </a:tc>
                <a:tc>
                  <a:txBody>
                    <a:bodyPr/>
                    <a:lstStyle/>
                    <a:p>
                      <a:r>
                        <a:rPr lang="en-US" sz="1400" baseline="0" dirty="0" smtClean="0"/>
                        <a:t>Online </a:t>
                      </a:r>
                      <a:r>
                        <a:rPr lang="en-US" sz="1400" baseline="0" dirty="0" smtClean="0"/>
                        <a:t>Long-term Audit Trail</a:t>
                      </a:r>
                    </a:p>
                  </a:txBody>
                  <a:tcPr/>
                </a:tc>
              </a:tr>
              <a:tr h="347393">
                <a:tc>
                  <a:txBody>
                    <a:bodyPr/>
                    <a:lstStyle/>
                    <a:p>
                      <a:r>
                        <a:rPr lang="en-US" sz="1400" dirty="0" smtClean="0"/>
                        <a:t>Reference Data Management</a:t>
                      </a:r>
                      <a:endParaRPr lang="en-US" sz="1400" dirty="0"/>
                    </a:p>
                  </a:txBody>
                  <a:tcPr/>
                </a:tc>
                <a:tc>
                  <a:txBody>
                    <a:bodyPr/>
                    <a:lstStyle/>
                    <a:p>
                      <a:r>
                        <a:rPr lang="en-US" sz="1400" baseline="0" dirty="0" smtClean="0"/>
                        <a:t>[Global] Reference Data Distribution Hub</a:t>
                      </a:r>
                    </a:p>
                    <a:p>
                      <a:r>
                        <a:rPr lang="en-US" sz="1400" baseline="0" dirty="0" smtClean="0"/>
                        <a:t>Policy Catalog</a:t>
                      </a:r>
                      <a:endParaRPr lang="en-US" sz="1400" dirty="0"/>
                    </a:p>
                  </a:txBody>
                  <a:tcPr/>
                </a:tc>
              </a:tr>
              <a:tr h="370840">
                <a:tc>
                  <a:txBody>
                    <a:bodyPr/>
                    <a:lstStyle/>
                    <a:p>
                      <a:r>
                        <a:rPr lang="en-US" sz="1400" dirty="0" smtClean="0"/>
                        <a:t>Fraud Detection</a:t>
                      </a:r>
                      <a:endParaRPr lang="en-US" sz="1400" dirty="0"/>
                    </a:p>
                  </a:txBody>
                  <a:tcPr marL="73025" marR="73025" marT="0" marB="0"/>
                </a:tc>
                <a:tc>
                  <a:txBody>
                    <a:bodyPr/>
                    <a:lstStyle/>
                    <a:p>
                      <a:r>
                        <a:rPr lang="en-US" sz="1400" dirty="0" smtClean="0"/>
                        <a:t>Aggregate</a:t>
                      </a:r>
                      <a:r>
                        <a:rPr lang="en-US" sz="1400" baseline="0" dirty="0" smtClean="0"/>
                        <a:t> Activity Repository</a:t>
                      </a:r>
                      <a:endParaRPr lang="en-US" sz="1400" dirty="0"/>
                    </a:p>
                  </a:txBody>
                  <a:tcPr/>
                </a:tc>
              </a:tr>
            </a:tbl>
          </a:graphicData>
        </a:graphic>
      </p:graphicFrame>
    </p:spTree>
    <p:extLst>
      <p:ext uri="{BB962C8B-B14F-4D97-AF65-F5344CB8AC3E}">
        <p14:creationId xmlns:p14="http://schemas.microsoft.com/office/powerpoint/2010/main" val="48793382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275"/>
            <a:ext cx="8499847" cy="1143000"/>
          </a:xfrm>
        </p:spPr>
        <p:txBody>
          <a:bodyPr/>
          <a:lstStyle/>
          <a:p>
            <a:r>
              <a:rPr lang="en-US" dirty="0" smtClean="0"/>
              <a:t>Data Consolidation</a:t>
            </a:r>
            <a:br>
              <a:rPr lang="en-US" dirty="0" smtClean="0"/>
            </a:br>
            <a:r>
              <a:rPr lang="en-US" sz="2400" dirty="0" smtClean="0"/>
              <a:t>Challenge: Aggregation </a:t>
            </a:r>
            <a:r>
              <a:rPr lang="en-US" sz="2400" dirty="0"/>
              <a:t>of disparate data </a:t>
            </a:r>
            <a:r>
              <a:rPr lang="en-US" sz="2400" dirty="0" smtClean="0"/>
              <a:t>is difficult</a:t>
            </a:r>
            <a:endParaRPr lang="en-US" sz="2400" dirty="0"/>
          </a:p>
        </p:txBody>
      </p:sp>
      <p:sp>
        <p:nvSpPr>
          <p:cNvPr id="3" name="Can 2"/>
          <p:cNvSpPr/>
          <p:nvPr/>
        </p:nvSpPr>
        <p:spPr>
          <a:xfrm>
            <a:off x="1306351" y="1425567"/>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Cards </a:t>
            </a:r>
            <a:endParaRPr lang="en-US" sz="1400" dirty="0">
              <a:solidFill>
                <a:schemeClr val="tx1"/>
              </a:solidFill>
              <a:latin typeface="Calibri"/>
              <a:cs typeface="Calibri"/>
            </a:endParaRPr>
          </a:p>
        </p:txBody>
      </p:sp>
      <p:sp>
        <p:nvSpPr>
          <p:cNvPr id="4" name="Can 3"/>
          <p:cNvSpPr/>
          <p:nvPr/>
        </p:nvSpPr>
        <p:spPr>
          <a:xfrm>
            <a:off x="1306351" y="311804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Loans</a:t>
            </a:r>
            <a:endParaRPr lang="en-US" sz="1400" dirty="0">
              <a:solidFill>
                <a:schemeClr val="tx1"/>
              </a:solidFill>
              <a:latin typeface="Calibri"/>
              <a:cs typeface="Calibri"/>
            </a:endParaRPr>
          </a:p>
        </p:txBody>
      </p:sp>
      <p:sp>
        <p:nvSpPr>
          <p:cNvPr id="5" name="Can 4"/>
          <p:cNvSpPr/>
          <p:nvPr/>
        </p:nvSpPr>
        <p:spPr>
          <a:xfrm>
            <a:off x="1365241" y="505837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Deposits</a:t>
            </a:r>
            <a:endParaRPr lang="en-US" sz="1400" dirty="0">
              <a:solidFill>
                <a:schemeClr val="tx1"/>
              </a:solidFill>
              <a:latin typeface="Calibri"/>
              <a:cs typeface="Calibri"/>
            </a:endParaRPr>
          </a:p>
        </p:txBody>
      </p:sp>
      <p:sp>
        <p:nvSpPr>
          <p:cNvPr id="6" name="Rectangle 5"/>
          <p:cNvSpPr/>
          <p:nvPr/>
        </p:nvSpPr>
        <p:spPr>
          <a:xfrm rot="5400000">
            <a:off x="1676965" y="4430307"/>
            <a:ext cx="646331" cy="646331"/>
          </a:xfrm>
          <a:prstGeom prst="rect">
            <a:avLst/>
          </a:prstGeom>
        </p:spPr>
        <p:txBody>
          <a:bodyPr wrap="none" anchor="ctr">
            <a:spAutoFit/>
          </a:bodyPr>
          <a:lstStyle/>
          <a:p>
            <a:pPr lvl="0" algn="ctr"/>
            <a:r>
              <a:rPr lang="en-US" sz="3600" dirty="0">
                <a:solidFill>
                  <a:prstClr val="white">
                    <a:lumMod val="50000"/>
                  </a:prstClr>
                </a:solidFill>
              </a:rPr>
              <a:t>…</a:t>
            </a:r>
          </a:p>
        </p:txBody>
      </p:sp>
      <p:sp>
        <p:nvSpPr>
          <p:cNvPr id="7" name="Can 6"/>
          <p:cNvSpPr/>
          <p:nvPr/>
        </p:nvSpPr>
        <p:spPr>
          <a:xfrm>
            <a:off x="5972120" y="2914651"/>
            <a:ext cx="1531511" cy="1234674"/>
          </a:xfrm>
          <a:prstGeom prst="can">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latin typeface="Calibri"/>
                <a:cs typeface="Calibri"/>
              </a:rPr>
              <a:t>Data Warehouse</a:t>
            </a:r>
            <a:endParaRPr lang="en-US" sz="1800" dirty="0">
              <a:solidFill>
                <a:schemeClr val="tx1"/>
              </a:solidFill>
              <a:latin typeface="Calibri"/>
              <a:cs typeface="Calibri"/>
            </a:endParaRPr>
          </a:p>
        </p:txBody>
      </p:sp>
      <p:sp>
        <p:nvSpPr>
          <p:cNvPr id="10" name="Right Arrow 9"/>
          <p:cNvSpPr/>
          <p:nvPr/>
        </p:nvSpPr>
        <p:spPr>
          <a:xfrm rot="1268902">
            <a:off x="4885665" y="2338306"/>
            <a:ext cx="1081824"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Batch</a:t>
            </a:r>
            <a:endParaRPr lang="en-US" sz="1200" dirty="0">
              <a:solidFill>
                <a:schemeClr val="tx1"/>
              </a:solidFill>
            </a:endParaRPr>
          </a:p>
        </p:txBody>
      </p:sp>
      <p:sp>
        <p:nvSpPr>
          <p:cNvPr id="11" name="Right Arrow 10"/>
          <p:cNvSpPr/>
          <p:nvPr/>
        </p:nvSpPr>
        <p:spPr>
          <a:xfrm>
            <a:off x="4799257" y="3232167"/>
            <a:ext cx="1109849"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Batch</a:t>
            </a:r>
          </a:p>
        </p:txBody>
      </p:sp>
      <p:sp>
        <p:nvSpPr>
          <p:cNvPr id="12" name="Right Arrow 11"/>
          <p:cNvSpPr/>
          <p:nvPr/>
        </p:nvSpPr>
        <p:spPr>
          <a:xfrm rot="19107685">
            <a:off x="4805454" y="4438423"/>
            <a:ext cx="1093055"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Batch</a:t>
            </a:r>
            <a:endParaRPr lang="en-US" sz="1200" dirty="0">
              <a:solidFill>
                <a:schemeClr val="tx1"/>
              </a:solidFill>
            </a:endParaRPr>
          </a:p>
        </p:txBody>
      </p:sp>
      <p:sp>
        <p:nvSpPr>
          <p:cNvPr id="15" name="TextBox 14"/>
          <p:cNvSpPr txBox="1"/>
          <p:nvPr/>
        </p:nvSpPr>
        <p:spPr>
          <a:xfrm>
            <a:off x="6779009" y="1228761"/>
            <a:ext cx="2684637" cy="1477328"/>
          </a:xfrm>
          <a:prstGeom prst="rect">
            <a:avLst/>
          </a:prstGeom>
        </p:spPr>
        <p:txBody>
          <a:bodyPr wrap="square" lIns="0" tIns="0" rIns="0" bIns="0" rtlCol="0">
            <a:spAutoFit/>
          </a:bodyPr>
          <a:lstStyle/>
          <a:p>
            <a:r>
              <a:rPr lang="en-US" sz="1600" b="1" dirty="0" smtClean="0">
                <a:solidFill>
                  <a:srgbClr val="535353"/>
                </a:solidFill>
                <a:latin typeface="Calibri"/>
                <a:cs typeface="Calibri"/>
              </a:rPr>
              <a:t>Issues</a:t>
            </a:r>
          </a:p>
          <a:p>
            <a:pPr marL="176213" indent="-176213">
              <a:buFont typeface="Arial"/>
              <a:buChar char="•"/>
            </a:pPr>
            <a:r>
              <a:rPr lang="en-US" sz="1600" dirty="0" smtClean="0">
                <a:solidFill>
                  <a:srgbClr val="535353"/>
                </a:solidFill>
                <a:latin typeface="Calibri"/>
                <a:cs typeface="Calibri"/>
              </a:rPr>
              <a:t>Yesterday’s data</a:t>
            </a:r>
          </a:p>
          <a:p>
            <a:pPr marL="176213" indent="-176213">
              <a:buFont typeface="Arial"/>
              <a:buChar char="•"/>
            </a:pPr>
            <a:r>
              <a:rPr lang="en-US" sz="1600" dirty="0" smtClean="0">
                <a:solidFill>
                  <a:srgbClr val="535353"/>
                </a:solidFill>
                <a:latin typeface="Calibri"/>
                <a:cs typeface="Calibri"/>
              </a:rPr>
              <a:t>Details lost</a:t>
            </a:r>
          </a:p>
          <a:p>
            <a:pPr marL="176213" indent="-176213">
              <a:buFont typeface="Arial"/>
              <a:buChar char="•"/>
            </a:pPr>
            <a:r>
              <a:rPr lang="en-US" sz="1600" dirty="0" smtClean="0">
                <a:solidFill>
                  <a:srgbClr val="535353"/>
                </a:solidFill>
                <a:latin typeface="Calibri"/>
                <a:cs typeface="Calibri"/>
              </a:rPr>
              <a:t>Inflexible schema</a:t>
            </a:r>
          </a:p>
          <a:p>
            <a:pPr marL="176213" indent="-176213">
              <a:buFont typeface="Arial"/>
              <a:buChar char="•"/>
            </a:pPr>
            <a:r>
              <a:rPr lang="en-US" sz="1600" dirty="0" smtClean="0">
                <a:solidFill>
                  <a:srgbClr val="535353"/>
                </a:solidFill>
                <a:latin typeface="Calibri"/>
                <a:cs typeface="Calibri"/>
              </a:rPr>
              <a:t>Slow </a:t>
            </a:r>
            <a:r>
              <a:rPr lang="en-US" sz="1600" dirty="0" smtClean="0">
                <a:solidFill>
                  <a:srgbClr val="535353"/>
                </a:solidFill>
                <a:latin typeface="Calibri"/>
                <a:cs typeface="Calibri"/>
              </a:rPr>
              <a:t>performance</a:t>
            </a:r>
          </a:p>
          <a:p>
            <a:pPr marL="176213" indent="-176213">
              <a:buFont typeface="Arial"/>
              <a:buChar char="•"/>
            </a:pPr>
            <a:endParaRPr lang="en-US" sz="1600" dirty="0" smtClean="0">
              <a:solidFill>
                <a:srgbClr val="535353"/>
              </a:solidFill>
              <a:latin typeface="Calibri"/>
              <a:cs typeface="Calibri"/>
            </a:endParaRPr>
          </a:p>
        </p:txBody>
      </p:sp>
      <p:sp>
        <p:nvSpPr>
          <p:cNvPr id="16" name="Rounded Rectangle 15"/>
          <p:cNvSpPr/>
          <p:nvPr/>
        </p:nvSpPr>
        <p:spPr>
          <a:xfrm>
            <a:off x="3707851" y="1480883"/>
            <a:ext cx="963551" cy="1205810"/>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Calibri"/>
                <a:cs typeface="Calibri"/>
              </a:rPr>
              <a:t>Datamart</a:t>
            </a:r>
            <a:endParaRPr lang="en-US" sz="1400" dirty="0">
              <a:solidFill>
                <a:schemeClr val="tx1"/>
              </a:solidFill>
              <a:latin typeface="Calibri"/>
              <a:cs typeface="Calibri"/>
            </a:endParaRPr>
          </a:p>
        </p:txBody>
      </p:sp>
      <p:sp>
        <p:nvSpPr>
          <p:cNvPr id="18" name="Rounded Rectangle 17"/>
          <p:cNvSpPr/>
          <p:nvPr/>
        </p:nvSpPr>
        <p:spPr>
          <a:xfrm>
            <a:off x="3707851" y="2909995"/>
            <a:ext cx="963551" cy="1205810"/>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Calibri"/>
                <a:cs typeface="Calibri"/>
              </a:rPr>
              <a:t>Datamart</a:t>
            </a:r>
            <a:endParaRPr lang="en-US" sz="1400" dirty="0">
              <a:solidFill>
                <a:schemeClr val="tx1"/>
              </a:solidFill>
              <a:latin typeface="Calibri"/>
              <a:cs typeface="Calibri"/>
            </a:endParaRPr>
          </a:p>
        </p:txBody>
      </p:sp>
      <p:sp>
        <p:nvSpPr>
          <p:cNvPr id="19" name="Rounded Rectangle 18"/>
          <p:cNvSpPr/>
          <p:nvPr/>
        </p:nvSpPr>
        <p:spPr>
          <a:xfrm>
            <a:off x="3707851" y="4969233"/>
            <a:ext cx="963551" cy="1205810"/>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a:solidFill>
                  <a:schemeClr val="tx1"/>
                </a:solidFill>
                <a:latin typeface="Calibri"/>
                <a:cs typeface="Calibri"/>
              </a:rPr>
              <a:t>Datamart</a:t>
            </a:r>
            <a:endParaRPr lang="en-US" sz="1400" dirty="0">
              <a:solidFill>
                <a:schemeClr val="tx1"/>
              </a:solidFill>
              <a:latin typeface="Calibri"/>
              <a:cs typeface="Calibri"/>
            </a:endParaRPr>
          </a:p>
        </p:txBody>
      </p:sp>
      <p:sp>
        <p:nvSpPr>
          <p:cNvPr id="20" name="Right Arrow 19"/>
          <p:cNvSpPr/>
          <p:nvPr/>
        </p:nvSpPr>
        <p:spPr>
          <a:xfrm>
            <a:off x="2659111" y="1835727"/>
            <a:ext cx="1014614"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Batch</a:t>
            </a:r>
            <a:endParaRPr lang="en-US" sz="1200" dirty="0">
              <a:solidFill>
                <a:schemeClr val="tx1"/>
              </a:solidFill>
            </a:endParaRPr>
          </a:p>
        </p:txBody>
      </p:sp>
      <p:sp>
        <p:nvSpPr>
          <p:cNvPr id="21" name="TextBox 20"/>
          <p:cNvSpPr txBox="1"/>
          <p:nvPr/>
        </p:nvSpPr>
        <p:spPr>
          <a:xfrm>
            <a:off x="6779009" y="4531356"/>
            <a:ext cx="2459040" cy="1969770"/>
          </a:xfrm>
          <a:prstGeom prst="rect">
            <a:avLst/>
          </a:prstGeom>
        </p:spPr>
        <p:txBody>
          <a:bodyPr wrap="square" lIns="0" tIns="0" rIns="0" bIns="0" rtlCol="0">
            <a:spAutoFit/>
          </a:bodyPr>
          <a:lstStyle/>
          <a:p>
            <a:r>
              <a:rPr lang="en-US" sz="1600" b="1" dirty="0" smtClean="0">
                <a:solidFill>
                  <a:srgbClr val="535353"/>
                </a:solidFill>
                <a:latin typeface="Calibri"/>
                <a:cs typeface="Calibri"/>
              </a:rPr>
              <a:t>Impact</a:t>
            </a:r>
            <a:endParaRPr lang="en-US" sz="1600" b="1" dirty="0">
              <a:solidFill>
                <a:srgbClr val="535353"/>
              </a:solidFill>
              <a:latin typeface="Calibri"/>
              <a:cs typeface="Calibri"/>
            </a:endParaRPr>
          </a:p>
          <a:p>
            <a:pPr marL="285750" indent="-285750">
              <a:buFont typeface="Arial"/>
              <a:buChar char="•"/>
            </a:pPr>
            <a:r>
              <a:rPr lang="en-US" sz="1600" dirty="0" smtClean="0">
                <a:solidFill>
                  <a:srgbClr val="535353"/>
                </a:solidFill>
                <a:latin typeface="Calibri"/>
                <a:cs typeface="Calibri"/>
              </a:rPr>
              <a:t>What happened today?</a:t>
            </a:r>
          </a:p>
          <a:p>
            <a:pPr marL="285750" indent="-285750">
              <a:buFont typeface="Arial"/>
              <a:buChar char="•"/>
            </a:pPr>
            <a:r>
              <a:rPr lang="en-US" sz="1600" dirty="0" smtClean="0">
                <a:solidFill>
                  <a:srgbClr val="535353"/>
                </a:solidFill>
                <a:latin typeface="Calibri"/>
                <a:cs typeface="Calibri"/>
              </a:rPr>
              <a:t>Worse </a:t>
            </a:r>
            <a:r>
              <a:rPr lang="en-US" sz="1600" dirty="0">
                <a:solidFill>
                  <a:srgbClr val="535353"/>
                </a:solidFill>
                <a:latin typeface="Calibri"/>
                <a:cs typeface="Calibri"/>
              </a:rPr>
              <a:t>customer satisfaction</a:t>
            </a:r>
          </a:p>
          <a:p>
            <a:pPr marL="285750" indent="-285750">
              <a:buFont typeface="Arial"/>
              <a:buChar char="•"/>
            </a:pPr>
            <a:r>
              <a:rPr lang="en-US" sz="1600" dirty="0">
                <a:solidFill>
                  <a:srgbClr val="535353"/>
                </a:solidFill>
                <a:latin typeface="Calibri"/>
                <a:cs typeface="Calibri"/>
              </a:rPr>
              <a:t>Missed opportunities</a:t>
            </a:r>
          </a:p>
          <a:p>
            <a:pPr marL="285750" indent="-285750">
              <a:buFont typeface="Arial"/>
              <a:buChar char="•"/>
            </a:pPr>
            <a:r>
              <a:rPr lang="en-US" sz="1600" dirty="0">
                <a:solidFill>
                  <a:srgbClr val="535353"/>
                </a:solidFill>
                <a:latin typeface="Calibri"/>
                <a:cs typeface="Calibri"/>
              </a:rPr>
              <a:t>Lost revenue</a:t>
            </a:r>
          </a:p>
          <a:p>
            <a:endParaRPr lang="en-US" sz="1600" dirty="0" smtClean="0">
              <a:solidFill>
                <a:srgbClr val="535353"/>
              </a:solidFill>
              <a:latin typeface="Calibri"/>
              <a:cs typeface="Calibri"/>
            </a:endParaRPr>
          </a:p>
          <a:p>
            <a:pPr marL="176213" indent="-176213">
              <a:buFont typeface="Arial"/>
              <a:buChar char="•"/>
            </a:pPr>
            <a:endParaRPr lang="en-US" sz="1600" dirty="0" smtClean="0">
              <a:solidFill>
                <a:srgbClr val="535353"/>
              </a:solidFill>
              <a:latin typeface="Calibri"/>
              <a:cs typeface="Calibri"/>
            </a:endParaRPr>
          </a:p>
        </p:txBody>
      </p:sp>
      <p:sp>
        <p:nvSpPr>
          <p:cNvPr id="22" name="Right Arrow 21"/>
          <p:cNvSpPr/>
          <p:nvPr/>
        </p:nvSpPr>
        <p:spPr>
          <a:xfrm>
            <a:off x="2659111" y="3302979"/>
            <a:ext cx="1014614"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Batch</a:t>
            </a:r>
            <a:endParaRPr lang="en-US" sz="1200" dirty="0">
              <a:solidFill>
                <a:schemeClr val="tx1"/>
              </a:solidFill>
            </a:endParaRPr>
          </a:p>
        </p:txBody>
      </p:sp>
      <p:sp>
        <p:nvSpPr>
          <p:cNvPr id="23" name="Right Arrow 22"/>
          <p:cNvSpPr/>
          <p:nvPr/>
        </p:nvSpPr>
        <p:spPr>
          <a:xfrm>
            <a:off x="2659111" y="5399113"/>
            <a:ext cx="1014614"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Batch</a:t>
            </a:r>
            <a:endParaRPr lang="en-US" sz="1200" dirty="0">
              <a:solidFill>
                <a:schemeClr val="tx1"/>
              </a:solidFill>
            </a:endParaRPr>
          </a:p>
        </p:txBody>
      </p:sp>
      <p:sp>
        <p:nvSpPr>
          <p:cNvPr id="24" name="Rounded Rectangle 23"/>
          <p:cNvSpPr/>
          <p:nvPr/>
        </p:nvSpPr>
        <p:spPr>
          <a:xfrm rot="16200000">
            <a:off x="7337516" y="3102613"/>
            <a:ext cx="1497620" cy="79947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Reporting</a:t>
            </a:r>
            <a:endParaRPr lang="en-US" sz="1400" dirty="0">
              <a:solidFill>
                <a:schemeClr val="tx1"/>
              </a:solidFill>
              <a:latin typeface="Calibri"/>
              <a:cs typeface="Calibri"/>
            </a:endParaRPr>
          </a:p>
        </p:txBody>
      </p:sp>
      <p:sp>
        <p:nvSpPr>
          <p:cNvPr id="25" name="Can 24"/>
          <p:cNvSpPr/>
          <p:nvPr/>
        </p:nvSpPr>
        <p:spPr>
          <a:xfrm>
            <a:off x="1458751" y="1577967"/>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Cards </a:t>
            </a:r>
            <a:endParaRPr lang="en-US" sz="1400" dirty="0">
              <a:solidFill>
                <a:schemeClr val="tx1"/>
              </a:solidFill>
              <a:latin typeface="Calibri"/>
              <a:cs typeface="Calibri"/>
            </a:endParaRPr>
          </a:p>
        </p:txBody>
      </p:sp>
      <p:sp>
        <p:nvSpPr>
          <p:cNvPr id="26" name="Can 25"/>
          <p:cNvSpPr/>
          <p:nvPr/>
        </p:nvSpPr>
        <p:spPr>
          <a:xfrm>
            <a:off x="1611151" y="1730367"/>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Source 1</a:t>
            </a:r>
            <a:endParaRPr lang="en-US" sz="1400" dirty="0">
              <a:solidFill>
                <a:schemeClr val="tx1"/>
              </a:solidFill>
              <a:latin typeface="Calibri"/>
              <a:cs typeface="Calibri"/>
            </a:endParaRPr>
          </a:p>
        </p:txBody>
      </p:sp>
      <p:sp>
        <p:nvSpPr>
          <p:cNvPr id="27" name="Can 26"/>
          <p:cNvSpPr/>
          <p:nvPr/>
        </p:nvSpPr>
        <p:spPr>
          <a:xfrm>
            <a:off x="1458751" y="327044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Loans</a:t>
            </a:r>
            <a:endParaRPr lang="en-US" sz="1400" dirty="0">
              <a:solidFill>
                <a:schemeClr val="tx1"/>
              </a:solidFill>
              <a:latin typeface="Calibri"/>
              <a:cs typeface="Calibri"/>
            </a:endParaRPr>
          </a:p>
        </p:txBody>
      </p:sp>
      <p:sp>
        <p:nvSpPr>
          <p:cNvPr id="28" name="Can 27"/>
          <p:cNvSpPr/>
          <p:nvPr/>
        </p:nvSpPr>
        <p:spPr>
          <a:xfrm>
            <a:off x="1611151" y="342284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Source 2</a:t>
            </a:r>
            <a:endParaRPr lang="en-US" sz="1400" dirty="0">
              <a:solidFill>
                <a:schemeClr val="tx1"/>
              </a:solidFill>
              <a:latin typeface="Calibri"/>
              <a:cs typeface="Calibri"/>
            </a:endParaRPr>
          </a:p>
        </p:txBody>
      </p:sp>
      <p:sp>
        <p:nvSpPr>
          <p:cNvPr id="29" name="Can 28"/>
          <p:cNvSpPr/>
          <p:nvPr/>
        </p:nvSpPr>
        <p:spPr>
          <a:xfrm>
            <a:off x="1517641" y="521077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Deposits</a:t>
            </a:r>
            <a:endParaRPr lang="en-US" sz="1400" dirty="0">
              <a:solidFill>
                <a:schemeClr val="tx1"/>
              </a:solidFill>
              <a:latin typeface="Calibri"/>
              <a:cs typeface="Calibri"/>
            </a:endParaRPr>
          </a:p>
        </p:txBody>
      </p:sp>
      <p:sp>
        <p:nvSpPr>
          <p:cNvPr id="30" name="Can 29"/>
          <p:cNvSpPr/>
          <p:nvPr/>
        </p:nvSpPr>
        <p:spPr>
          <a:xfrm>
            <a:off x="1670041" y="5363178"/>
            <a:ext cx="989070"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Source n</a:t>
            </a:r>
            <a:endParaRPr lang="en-US" sz="1400" dirty="0">
              <a:solidFill>
                <a:schemeClr val="tx1"/>
              </a:solidFill>
              <a:latin typeface="Calibri"/>
              <a:cs typeface="Calibri"/>
            </a:endParaRPr>
          </a:p>
        </p:txBody>
      </p:sp>
    </p:spTree>
    <p:extLst>
      <p:ext uri="{BB962C8B-B14F-4D97-AF65-F5344CB8AC3E}">
        <p14:creationId xmlns:p14="http://schemas.microsoft.com/office/powerpoint/2010/main" val="15829400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275"/>
            <a:ext cx="8499847" cy="1143000"/>
          </a:xfrm>
        </p:spPr>
        <p:txBody>
          <a:bodyPr/>
          <a:lstStyle/>
          <a:p>
            <a:r>
              <a:rPr lang="en-US" dirty="0" smtClean="0"/>
              <a:t>Data Consolidation</a:t>
            </a:r>
            <a:br>
              <a:rPr lang="en-US" dirty="0" smtClean="0"/>
            </a:br>
            <a:r>
              <a:rPr lang="en-US" sz="2400" dirty="0" smtClean="0"/>
              <a:t>Solution</a:t>
            </a:r>
            <a:r>
              <a:rPr lang="en-US" sz="2400" dirty="0" smtClean="0"/>
              <a:t>: Using rich, dynamic schema and easy scaling</a:t>
            </a:r>
            <a:endParaRPr lang="en-US" sz="2400" dirty="0"/>
          </a:p>
        </p:txBody>
      </p:sp>
      <p:sp>
        <p:nvSpPr>
          <p:cNvPr id="7" name="Can 6"/>
          <p:cNvSpPr/>
          <p:nvPr/>
        </p:nvSpPr>
        <p:spPr>
          <a:xfrm>
            <a:off x="5402934" y="4977686"/>
            <a:ext cx="1322191" cy="990150"/>
          </a:xfrm>
          <a:prstGeom prst="can">
            <a:avLst/>
          </a:prstGeom>
          <a:solidFill>
            <a:schemeClr val="accent5">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Warehouse</a:t>
            </a:r>
            <a:endParaRPr lang="en-US" sz="1400" dirty="0">
              <a:solidFill>
                <a:schemeClr val="tx1"/>
              </a:solidFill>
              <a:latin typeface="Calibri"/>
              <a:cs typeface="Calibri"/>
            </a:endParaRPr>
          </a:p>
        </p:txBody>
      </p:sp>
      <p:sp>
        <p:nvSpPr>
          <p:cNvPr id="20" name="Right Arrow 19"/>
          <p:cNvSpPr/>
          <p:nvPr/>
        </p:nvSpPr>
        <p:spPr>
          <a:xfrm>
            <a:off x="2509699" y="1835727"/>
            <a:ext cx="1014614"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22" name="Right Arrow 21"/>
          <p:cNvSpPr/>
          <p:nvPr/>
        </p:nvSpPr>
        <p:spPr>
          <a:xfrm>
            <a:off x="2509699" y="3302979"/>
            <a:ext cx="1014614"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23" name="Right Arrow 22"/>
          <p:cNvSpPr/>
          <p:nvPr/>
        </p:nvSpPr>
        <p:spPr>
          <a:xfrm>
            <a:off x="2509699" y="5153107"/>
            <a:ext cx="1014614"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25" name="TextBox 24"/>
          <p:cNvSpPr txBox="1"/>
          <p:nvPr/>
        </p:nvSpPr>
        <p:spPr>
          <a:xfrm>
            <a:off x="2336546" y="2810536"/>
            <a:ext cx="2459040" cy="492443"/>
          </a:xfrm>
          <a:prstGeom prst="rect">
            <a:avLst/>
          </a:prstGeom>
        </p:spPr>
        <p:txBody>
          <a:bodyPr wrap="square" lIns="0" tIns="0" rIns="0" bIns="0" rtlCol="0">
            <a:spAutoFit/>
          </a:bodyPr>
          <a:lstStyle/>
          <a:p>
            <a:r>
              <a:rPr lang="en-US" sz="1600" dirty="0" smtClean="0">
                <a:solidFill>
                  <a:srgbClr val="535353"/>
                </a:solidFill>
                <a:latin typeface="Calibri"/>
                <a:cs typeface="Calibri"/>
              </a:rPr>
              <a:t>Real-time or</a:t>
            </a:r>
          </a:p>
          <a:p>
            <a:r>
              <a:rPr lang="en-US" sz="1600" dirty="0" smtClean="0">
                <a:solidFill>
                  <a:srgbClr val="535353"/>
                </a:solidFill>
                <a:latin typeface="Calibri"/>
                <a:cs typeface="Calibri"/>
              </a:rPr>
              <a:t>Batch</a:t>
            </a:r>
          </a:p>
        </p:txBody>
      </p:sp>
      <p:sp>
        <p:nvSpPr>
          <p:cNvPr id="26" name="Rounded Rectangle 25"/>
          <p:cNvSpPr/>
          <p:nvPr/>
        </p:nvSpPr>
        <p:spPr>
          <a:xfrm>
            <a:off x="3566066" y="1759102"/>
            <a:ext cx="1035050" cy="3990975"/>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b="1" dirty="0">
              <a:solidFill>
                <a:schemeClr val="tx1"/>
              </a:solidFill>
            </a:endParaRPr>
          </a:p>
        </p:txBody>
      </p:sp>
      <p:grpSp>
        <p:nvGrpSpPr>
          <p:cNvPr id="30" name="Group 64"/>
          <p:cNvGrpSpPr>
            <a:grpSpLocks/>
          </p:cNvGrpSpPr>
          <p:nvPr/>
        </p:nvGrpSpPr>
        <p:grpSpPr bwMode="auto">
          <a:xfrm>
            <a:off x="3774028" y="3186030"/>
            <a:ext cx="698500" cy="698500"/>
            <a:chOff x="6389101" y="2925901"/>
            <a:chExt cx="1506399" cy="1506399"/>
          </a:xfrm>
        </p:grpSpPr>
        <p:sp>
          <p:nvSpPr>
            <p:cNvPr id="31" name="Can 30"/>
            <p:cNvSpPr/>
            <p:nvPr/>
          </p:nvSpPr>
          <p:spPr>
            <a:xfrm>
              <a:off x="6601366" y="3014915"/>
              <a:ext cx="1033937" cy="1331793"/>
            </a:xfrm>
            <a:prstGeom prst="can">
              <a:avLst/>
            </a:prstGeom>
            <a:solidFill>
              <a:srgbClr val="E3F1F8"/>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chemeClr val="tx1"/>
                </a:solidFill>
              </a:endParaRPr>
            </a:p>
          </p:txBody>
        </p:sp>
        <p:pic>
          <p:nvPicPr>
            <p:cNvPr id="32" name="Picture 6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89101" y="2925901"/>
              <a:ext cx="1506399" cy="150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Rounded Rectangle 39"/>
          <p:cNvSpPr/>
          <p:nvPr/>
        </p:nvSpPr>
        <p:spPr>
          <a:xfrm>
            <a:off x="5366491" y="1773271"/>
            <a:ext cx="1498600" cy="889000"/>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Trading Applications</a:t>
            </a:r>
            <a:endParaRPr lang="en-US" sz="1400" dirty="0">
              <a:solidFill>
                <a:schemeClr val="tx1"/>
              </a:solidFill>
              <a:latin typeface="Calibri"/>
              <a:cs typeface="Calibri"/>
            </a:endParaRPr>
          </a:p>
        </p:txBody>
      </p:sp>
      <p:sp>
        <p:nvSpPr>
          <p:cNvPr id="41" name="Rounded Rectangle 40"/>
          <p:cNvSpPr/>
          <p:nvPr/>
        </p:nvSpPr>
        <p:spPr>
          <a:xfrm>
            <a:off x="5366491" y="2810536"/>
            <a:ext cx="1498600" cy="889000"/>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Risk applications</a:t>
            </a:r>
            <a:endParaRPr lang="en-US" sz="1400" dirty="0">
              <a:solidFill>
                <a:schemeClr val="tx1"/>
              </a:solidFill>
              <a:latin typeface="Calibri"/>
              <a:cs typeface="Calibri"/>
            </a:endParaRPr>
          </a:p>
        </p:txBody>
      </p:sp>
      <p:sp>
        <p:nvSpPr>
          <p:cNvPr id="42" name="TextBox 41"/>
          <p:cNvSpPr txBox="1"/>
          <p:nvPr/>
        </p:nvSpPr>
        <p:spPr>
          <a:xfrm>
            <a:off x="2924831" y="1304495"/>
            <a:ext cx="2410277" cy="276999"/>
          </a:xfrm>
          <a:prstGeom prst="rect">
            <a:avLst/>
          </a:prstGeom>
        </p:spPr>
        <p:txBody>
          <a:bodyPr wrap="square" lIns="0" tIns="0" rIns="0" bIns="0" rtlCol="0">
            <a:spAutoFit/>
          </a:bodyPr>
          <a:lstStyle/>
          <a:p>
            <a:pPr algn="ctr"/>
            <a:r>
              <a:rPr lang="en-US" sz="1800" b="1" dirty="0" smtClean="0">
                <a:solidFill>
                  <a:srgbClr val="535353"/>
                </a:solidFill>
                <a:latin typeface="Calibri"/>
                <a:cs typeface="Calibri"/>
              </a:rPr>
              <a:t>Operational Data </a:t>
            </a:r>
            <a:r>
              <a:rPr lang="en-US" sz="1800" b="1" dirty="0" smtClean="0">
                <a:solidFill>
                  <a:srgbClr val="535353"/>
                </a:solidFill>
                <a:latin typeface="Calibri"/>
                <a:cs typeface="Calibri"/>
              </a:rPr>
              <a:t>Hub</a:t>
            </a:r>
            <a:endParaRPr lang="en-US" sz="1800" b="1" dirty="0" smtClean="0">
              <a:solidFill>
                <a:srgbClr val="535353"/>
              </a:solidFill>
              <a:latin typeface="Calibri"/>
              <a:cs typeface="Calibri"/>
            </a:endParaRPr>
          </a:p>
        </p:txBody>
      </p:sp>
      <p:sp>
        <p:nvSpPr>
          <p:cNvPr id="8" name="Left-Right Arrow 7"/>
          <p:cNvSpPr/>
          <p:nvPr/>
        </p:nvSpPr>
        <p:spPr>
          <a:xfrm>
            <a:off x="4617826" y="2022097"/>
            <a:ext cx="717282" cy="386984"/>
          </a:xfrm>
          <a:prstGeom prst="lef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44" name="Left-Right Arrow 43"/>
          <p:cNvSpPr/>
          <p:nvPr/>
        </p:nvSpPr>
        <p:spPr>
          <a:xfrm>
            <a:off x="4601116" y="3045807"/>
            <a:ext cx="700572" cy="386984"/>
          </a:xfrm>
          <a:prstGeom prst="lef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45" name="Right Arrow 44"/>
          <p:cNvSpPr/>
          <p:nvPr/>
        </p:nvSpPr>
        <p:spPr>
          <a:xfrm>
            <a:off x="4665918" y="5225736"/>
            <a:ext cx="700573" cy="447250"/>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46" name="TextBox 45"/>
          <p:cNvSpPr txBox="1"/>
          <p:nvPr/>
        </p:nvSpPr>
        <p:spPr>
          <a:xfrm>
            <a:off x="7040029" y="1406544"/>
            <a:ext cx="2103971" cy="2215991"/>
          </a:xfrm>
          <a:prstGeom prst="rect">
            <a:avLst/>
          </a:prstGeom>
        </p:spPr>
        <p:txBody>
          <a:bodyPr wrap="square" lIns="0" tIns="0" rIns="0" bIns="0" rtlCol="0">
            <a:spAutoFit/>
          </a:bodyPr>
          <a:lstStyle/>
          <a:p>
            <a:r>
              <a:rPr lang="en-US" sz="1600" b="1" dirty="0" smtClean="0">
                <a:solidFill>
                  <a:srgbClr val="535353"/>
                </a:solidFill>
                <a:latin typeface="Calibri"/>
                <a:cs typeface="Calibri"/>
              </a:rPr>
              <a:t>Benefits</a:t>
            </a:r>
          </a:p>
          <a:p>
            <a:pPr marL="176213" indent="-176213">
              <a:buFont typeface="Arial"/>
              <a:buChar char="•"/>
            </a:pPr>
            <a:r>
              <a:rPr lang="en-US" sz="1600" dirty="0" smtClean="0">
                <a:solidFill>
                  <a:srgbClr val="535353"/>
                </a:solidFill>
                <a:latin typeface="Calibri"/>
                <a:cs typeface="Calibri"/>
              </a:rPr>
              <a:t>Real-time</a:t>
            </a:r>
          </a:p>
          <a:p>
            <a:pPr marL="176213" indent="-176213">
              <a:buFont typeface="Arial"/>
              <a:buChar char="•"/>
            </a:pPr>
            <a:r>
              <a:rPr lang="en-US" sz="1600" dirty="0" smtClean="0">
                <a:solidFill>
                  <a:srgbClr val="535353"/>
                </a:solidFill>
                <a:latin typeface="Calibri"/>
                <a:cs typeface="Calibri"/>
              </a:rPr>
              <a:t>Complete details</a:t>
            </a:r>
          </a:p>
          <a:p>
            <a:pPr marL="176213" indent="-176213">
              <a:buFont typeface="Arial"/>
              <a:buChar char="•"/>
            </a:pPr>
            <a:r>
              <a:rPr lang="en-US" sz="1600" dirty="0" smtClean="0">
                <a:solidFill>
                  <a:srgbClr val="535353"/>
                </a:solidFill>
                <a:latin typeface="Calibri"/>
                <a:cs typeface="Calibri"/>
              </a:rPr>
              <a:t>Agile</a:t>
            </a:r>
          </a:p>
          <a:p>
            <a:pPr marL="176213" indent="-176213">
              <a:buFont typeface="Arial"/>
              <a:buChar char="•"/>
            </a:pPr>
            <a:r>
              <a:rPr lang="en-US" sz="1600" dirty="0" smtClean="0">
                <a:solidFill>
                  <a:srgbClr val="535353"/>
                </a:solidFill>
                <a:latin typeface="Calibri"/>
                <a:cs typeface="Calibri"/>
              </a:rPr>
              <a:t>Higher customer retention</a:t>
            </a:r>
          </a:p>
          <a:p>
            <a:pPr marL="176213" indent="-176213">
              <a:buFont typeface="Arial"/>
              <a:buChar char="•"/>
            </a:pPr>
            <a:r>
              <a:rPr lang="en-US" sz="1600" dirty="0" smtClean="0">
                <a:solidFill>
                  <a:srgbClr val="535353"/>
                </a:solidFill>
                <a:latin typeface="Calibri"/>
                <a:cs typeface="Calibri"/>
              </a:rPr>
              <a:t>Increase wallet share</a:t>
            </a:r>
          </a:p>
          <a:p>
            <a:pPr marL="176213" indent="-176213">
              <a:buFont typeface="Arial"/>
              <a:buChar char="•"/>
            </a:pPr>
            <a:r>
              <a:rPr lang="en-US" sz="1600" dirty="0" smtClean="0">
                <a:solidFill>
                  <a:srgbClr val="535353"/>
                </a:solidFill>
                <a:latin typeface="Calibri"/>
                <a:cs typeface="Calibri"/>
              </a:rPr>
              <a:t>Proactive exception handling</a:t>
            </a:r>
          </a:p>
        </p:txBody>
      </p:sp>
      <p:sp>
        <p:nvSpPr>
          <p:cNvPr id="38" name="Rounded Rectangle 37"/>
          <p:cNvSpPr/>
          <p:nvPr/>
        </p:nvSpPr>
        <p:spPr>
          <a:xfrm rot="16200000">
            <a:off x="6516017" y="5098219"/>
            <a:ext cx="1497620" cy="799471"/>
          </a:xfrm>
          <a:prstGeom prst="roundRect">
            <a:avLst/>
          </a:prstGeom>
          <a:solidFill>
            <a:schemeClr val="accent1">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Strategic Reporting</a:t>
            </a:r>
            <a:endParaRPr lang="en-US" sz="1400" dirty="0">
              <a:solidFill>
                <a:schemeClr val="tx1"/>
              </a:solidFill>
              <a:latin typeface="Calibri"/>
              <a:cs typeface="Calibri"/>
            </a:endParaRPr>
          </a:p>
        </p:txBody>
      </p:sp>
      <p:sp>
        <p:nvSpPr>
          <p:cNvPr id="43" name="Rounded Rectangle 42"/>
          <p:cNvSpPr/>
          <p:nvPr/>
        </p:nvSpPr>
        <p:spPr>
          <a:xfrm>
            <a:off x="5402934" y="3884530"/>
            <a:ext cx="1498600" cy="889000"/>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Operational Reporting</a:t>
            </a:r>
            <a:endParaRPr lang="en-US" sz="1400" dirty="0">
              <a:solidFill>
                <a:schemeClr val="tx1"/>
              </a:solidFill>
              <a:latin typeface="Calibri"/>
              <a:cs typeface="Calibri"/>
            </a:endParaRPr>
          </a:p>
        </p:txBody>
      </p:sp>
      <p:sp>
        <p:nvSpPr>
          <p:cNvPr id="48" name="Left-Right Arrow 47"/>
          <p:cNvSpPr/>
          <p:nvPr/>
        </p:nvSpPr>
        <p:spPr>
          <a:xfrm>
            <a:off x="4634536" y="4147555"/>
            <a:ext cx="700572" cy="386984"/>
          </a:xfrm>
          <a:prstGeom prst="lef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49" name="Can 48"/>
          <p:cNvSpPr/>
          <p:nvPr/>
        </p:nvSpPr>
        <p:spPr>
          <a:xfrm>
            <a:off x="1231645" y="1425567"/>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Cards </a:t>
            </a:r>
            <a:endParaRPr lang="en-US" sz="1400" dirty="0">
              <a:solidFill>
                <a:schemeClr val="tx1"/>
              </a:solidFill>
              <a:latin typeface="Calibri"/>
              <a:cs typeface="Calibri"/>
            </a:endParaRPr>
          </a:p>
        </p:txBody>
      </p:sp>
      <p:sp>
        <p:nvSpPr>
          <p:cNvPr id="50" name="Can 49"/>
          <p:cNvSpPr/>
          <p:nvPr/>
        </p:nvSpPr>
        <p:spPr>
          <a:xfrm>
            <a:off x="1231645" y="311804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Loans</a:t>
            </a:r>
            <a:endParaRPr lang="en-US" sz="1400" dirty="0">
              <a:solidFill>
                <a:schemeClr val="tx1"/>
              </a:solidFill>
              <a:latin typeface="Calibri"/>
              <a:cs typeface="Calibri"/>
            </a:endParaRPr>
          </a:p>
        </p:txBody>
      </p:sp>
      <p:sp>
        <p:nvSpPr>
          <p:cNvPr id="51" name="Can 50"/>
          <p:cNvSpPr/>
          <p:nvPr/>
        </p:nvSpPr>
        <p:spPr>
          <a:xfrm>
            <a:off x="1290535" y="505837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Deposits</a:t>
            </a:r>
            <a:endParaRPr lang="en-US" sz="1400" dirty="0">
              <a:solidFill>
                <a:schemeClr val="tx1"/>
              </a:solidFill>
              <a:latin typeface="Calibri"/>
              <a:cs typeface="Calibri"/>
            </a:endParaRPr>
          </a:p>
        </p:txBody>
      </p:sp>
      <p:sp>
        <p:nvSpPr>
          <p:cNvPr id="52" name="Rectangle 51"/>
          <p:cNvSpPr/>
          <p:nvPr/>
        </p:nvSpPr>
        <p:spPr>
          <a:xfrm rot="5400000">
            <a:off x="1510608" y="4391667"/>
            <a:ext cx="646331" cy="646331"/>
          </a:xfrm>
          <a:prstGeom prst="rect">
            <a:avLst/>
          </a:prstGeom>
        </p:spPr>
        <p:txBody>
          <a:bodyPr wrap="none" anchor="ctr">
            <a:spAutoFit/>
          </a:bodyPr>
          <a:lstStyle/>
          <a:p>
            <a:pPr lvl="0" algn="ctr"/>
            <a:r>
              <a:rPr lang="en-US" sz="3600" dirty="0">
                <a:solidFill>
                  <a:prstClr val="white">
                    <a:lumMod val="50000"/>
                  </a:prstClr>
                </a:solidFill>
              </a:rPr>
              <a:t>…</a:t>
            </a:r>
          </a:p>
        </p:txBody>
      </p:sp>
      <p:sp>
        <p:nvSpPr>
          <p:cNvPr id="54" name="Can 53"/>
          <p:cNvSpPr/>
          <p:nvPr/>
        </p:nvSpPr>
        <p:spPr>
          <a:xfrm>
            <a:off x="1384045" y="1577967"/>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Cards </a:t>
            </a:r>
            <a:endParaRPr lang="en-US" sz="1400" dirty="0">
              <a:solidFill>
                <a:schemeClr val="tx1"/>
              </a:solidFill>
              <a:latin typeface="Calibri"/>
              <a:cs typeface="Calibri"/>
            </a:endParaRPr>
          </a:p>
        </p:txBody>
      </p:sp>
      <p:sp>
        <p:nvSpPr>
          <p:cNvPr id="55" name="Can 54"/>
          <p:cNvSpPr/>
          <p:nvPr/>
        </p:nvSpPr>
        <p:spPr>
          <a:xfrm>
            <a:off x="1536445" y="1730367"/>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Source 1</a:t>
            </a:r>
            <a:endParaRPr lang="en-US" sz="1400" dirty="0">
              <a:solidFill>
                <a:schemeClr val="tx1"/>
              </a:solidFill>
              <a:latin typeface="Calibri"/>
              <a:cs typeface="Calibri"/>
            </a:endParaRPr>
          </a:p>
        </p:txBody>
      </p:sp>
      <p:sp>
        <p:nvSpPr>
          <p:cNvPr id="56" name="Can 55"/>
          <p:cNvSpPr/>
          <p:nvPr/>
        </p:nvSpPr>
        <p:spPr>
          <a:xfrm>
            <a:off x="1384045" y="327044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Loans</a:t>
            </a:r>
            <a:endParaRPr lang="en-US" sz="1400" dirty="0">
              <a:solidFill>
                <a:schemeClr val="tx1"/>
              </a:solidFill>
              <a:latin typeface="Calibri"/>
              <a:cs typeface="Calibri"/>
            </a:endParaRPr>
          </a:p>
        </p:txBody>
      </p:sp>
      <p:sp>
        <p:nvSpPr>
          <p:cNvPr id="57" name="Can 56"/>
          <p:cNvSpPr/>
          <p:nvPr/>
        </p:nvSpPr>
        <p:spPr>
          <a:xfrm>
            <a:off x="1536445" y="342284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Source 2</a:t>
            </a:r>
            <a:endParaRPr lang="en-US" sz="1400" dirty="0">
              <a:solidFill>
                <a:schemeClr val="tx1"/>
              </a:solidFill>
              <a:latin typeface="Calibri"/>
              <a:cs typeface="Calibri"/>
            </a:endParaRPr>
          </a:p>
        </p:txBody>
      </p:sp>
      <p:sp>
        <p:nvSpPr>
          <p:cNvPr id="58" name="Can 57"/>
          <p:cNvSpPr/>
          <p:nvPr/>
        </p:nvSpPr>
        <p:spPr>
          <a:xfrm>
            <a:off x="1442935" y="5210778"/>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Deposits</a:t>
            </a:r>
            <a:endParaRPr lang="en-US" sz="1400" dirty="0">
              <a:solidFill>
                <a:schemeClr val="tx1"/>
              </a:solidFill>
              <a:latin typeface="Calibri"/>
              <a:cs typeface="Calibri"/>
            </a:endParaRPr>
          </a:p>
        </p:txBody>
      </p:sp>
      <p:sp>
        <p:nvSpPr>
          <p:cNvPr id="59" name="Can 58"/>
          <p:cNvSpPr/>
          <p:nvPr/>
        </p:nvSpPr>
        <p:spPr>
          <a:xfrm>
            <a:off x="1595335" y="5363178"/>
            <a:ext cx="1023315"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Source n</a:t>
            </a:r>
            <a:endParaRPr lang="en-US" sz="1400" dirty="0">
              <a:solidFill>
                <a:schemeClr val="tx1"/>
              </a:solidFill>
              <a:latin typeface="Calibri"/>
              <a:cs typeface="Calibri"/>
            </a:endParaRPr>
          </a:p>
        </p:txBody>
      </p:sp>
    </p:spTree>
    <p:extLst>
      <p:ext uri="{BB962C8B-B14F-4D97-AF65-F5344CB8AC3E}">
        <p14:creationId xmlns:p14="http://schemas.microsoft.com/office/powerpoint/2010/main" val="133038639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275"/>
            <a:ext cx="8499847" cy="1143000"/>
          </a:xfrm>
        </p:spPr>
        <p:txBody>
          <a:bodyPr/>
          <a:lstStyle/>
          <a:p>
            <a:r>
              <a:rPr lang="en-US" dirty="0" smtClean="0"/>
              <a:t>Data Consolidation</a:t>
            </a:r>
            <a:br>
              <a:rPr lang="en-US" dirty="0" smtClean="0"/>
            </a:br>
            <a:r>
              <a:rPr lang="en-US" sz="2400" dirty="0" smtClean="0"/>
              <a:t>Watch Out For The Arrow!</a:t>
            </a:r>
            <a:endParaRPr lang="en-US" sz="2400" dirty="0"/>
          </a:p>
        </p:txBody>
      </p:sp>
      <p:sp>
        <p:nvSpPr>
          <p:cNvPr id="20" name="Right Arrow 19"/>
          <p:cNvSpPr/>
          <p:nvPr/>
        </p:nvSpPr>
        <p:spPr>
          <a:xfrm>
            <a:off x="1529914" y="2137902"/>
            <a:ext cx="5405287" cy="334023"/>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55" name="Can 54"/>
          <p:cNvSpPr/>
          <p:nvPr/>
        </p:nvSpPr>
        <p:spPr>
          <a:xfrm>
            <a:off x="606557" y="1722412"/>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Source 1</a:t>
            </a:r>
            <a:endParaRPr lang="en-US" sz="1400" dirty="0">
              <a:solidFill>
                <a:schemeClr val="tx1"/>
              </a:solidFill>
              <a:latin typeface="Calibri"/>
              <a:cs typeface="Calibri"/>
            </a:endParaRPr>
          </a:p>
        </p:txBody>
      </p:sp>
      <p:sp>
        <p:nvSpPr>
          <p:cNvPr id="3" name="Rectangle 2"/>
          <p:cNvSpPr/>
          <p:nvPr/>
        </p:nvSpPr>
        <p:spPr>
          <a:xfrm>
            <a:off x="1868959" y="1801051"/>
            <a:ext cx="836882" cy="84870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Flat Data</a:t>
            </a:r>
          </a:p>
          <a:p>
            <a:pPr algn="ctr"/>
            <a:r>
              <a:rPr lang="en-US" sz="1200" dirty="0" smtClean="0">
                <a:solidFill>
                  <a:schemeClr val="tx1"/>
                </a:solidFill>
              </a:rPr>
              <a:t>Extractor</a:t>
            </a:r>
          </a:p>
          <a:p>
            <a:pPr algn="ctr"/>
            <a:r>
              <a:rPr lang="en-US" sz="1200" dirty="0" smtClean="0">
                <a:solidFill>
                  <a:schemeClr val="tx1"/>
                </a:solidFill>
              </a:rPr>
              <a:t>Program</a:t>
            </a:r>
            <a:endParaRPr lang="en-US" sz="1200" dirty="0">
              <a:solidFill>
                <a:schemeClr val="tx1"/>
              </a:solidFill>
            </a:endParaRPr>
          </a:p>
        </p:txBody>
      </p:sp>
      <p:sp>
        <p:nvSpPr>
          <p:cNvPr id="47" name="Rectangle 46"/>
          <p:cNvSpPr/>
          <p:nvPr/>
        </p:nvSpPr>
        <p:spPr>
          <a:xfrm>
            <a:off x="2965933" y="1801051"/>
            <a:ext cx="915417" cy="84870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Potentially</a:t>
            </a:r>
          </a:p>
          <a:p>
            <a:pPr algn="ctr"/>
            <a:r>
              <a:rPr lang="en-US" sz="1200" dirty="0" smtClean="0">
                <a:solidFill>
                  <a:schemeClr val="tx1"/>
                </a:solidFill>
              </a:rPr>
              <a:t>Many CSV</a:t>
            </a:r>
          </a:p>
          <a:p>
            <a:pPr algn="ctr"/>
            <a:r>
              <a:rPr lang="en-US" sz="1200" dirty="0" smtClean="0">
                <a:solidFill>
                  <a:schemeClr val="tx1"/>
                </a:solidFill>
              </a:rPr>
              <a:t>Files</a:t>
            </a:r>
            <a:endParaRPr lang="en-US" sz="1200" dirty="0">
              <a:solidFill>
                <a:schemeClr val="tx1"/>
              </a:solidFill>
            </a:endParaRPr>
          </a:p>
        </p:txBody>
      </p:sp>
      <p:sp>
        <p:nvSpPr>
          <p:cNvPr id="53" name="Rectangle 52"/>
          <p:cNvSpPr/>
          <p:nvPr/>
        </p:nvSpPr>
        <p:spPr>
          <a:xfrm>
            <a:off x="4099451" y="1808112"/>
            <a:ext cx="836882" cy="84870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Flat Data Loader</a:t>
            </a:r>
          </a:p>
          <a:p>
            <a:pPr algn="ctr"/>
            <a:r>
              <a:rPr lang="en-US" sz="1200" dirty="0" smtClean="0">
                <a:solidFill>
                  <a:schemeClr val="tx1"/>
                </a:solidFill>
              </a:rPr>
              <a:t>Program</a:t>
            </a:r>
            <a:endParaRPr lang="en-US" sz="1200" dirty="0">
              <a:solidFill>
                <a:schemeClr val="tx1"/>
              </a:solidFill>
            </a:endParaRPr>
          </a:p>
        </p:txBody>
      </p:sp>
      <p:sp>
        <p:nvSpPr>
          <p:cNvPr id="60" name="Can 59"/>
          <p:cNvSpPr/>
          <p:nvPr/>
        </p:nvSpPr>
        <p:spPr>
          <a:xfrm>
            <a:off x="5402754" y="1788671"/>
            <a:ext cx="1101689" cy="1020022"/>
          </a:xfrm>
          <a:prstGeom prst="can">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Mart Or Warehouse</a:t>
            </a:r>
            <a:endParaRPr lang="en-US" sz="1400" dirty="0">
              <a:solidFill>
                <a:schemeClr val="tx1"/>
              </a:solidFill>
              <a:latin typeface="Calibri"/>
              <a:cs typeface="Calibri"/>
            </a:endParaRPr>
          </a:p>
        </p:txBody>
      </p:sp>
      <p:sp>
        <p:nvSpPr>
          <p:cNvPr id="4" name="TextBox 3"/>
          <p:cNvSpPr txBox="1"/>
          <p:nvPr/>
        </p:nvSpPr>
        <p:spPr>
          <a:xfrm>
            <a:off x="606557" y="2840182"/>
            <a:ext cx="8010056" cy="861774"/>
          </a:xfrm>
          <a:prstGeom prst="rect">
            <a:avLst/>
          </a:prstGeom>
        </p:spPr>
        <p:txBody>
          <a:bodyPr wrap="square" lIns="0" tIns="0" rIns="0" bIns="0" rtlCol="0">
            <a:spAutoFit/>
          </a:bodyPr>
          <a:lstStyle/>
          <a:p>
            <a:pPr marL="342900" indent="-342900">
              <a:buFont typeface="Arial"/>
              <a:buChar char="•"/>
            </a:pPr>
            <a:r>
              <a:rPr lang="en-US" sz="1400" dirty="0" smtClean="0"/>
              <a:t>Entities in source RDBMS not extracted as entities</a:t>
            </a:r>
          </a:p>
          <a:p>
            <a:pPr marL="342900" indent="-342900">
              <a:buFont typeface="Arial"/>
              <a:buChar char="•"/>
            </a:pPr>
            <a:r>
              <a:rPr lang="en-US" sz="1400" dirty="0" smtClean="0"/>
              <a:t>CSV is brittle with no self-description</a:t>
            </a:r>
          </a:p>
          <a:p>
            <a:pPr marL="342900" indent="-342900">
              <a:buFont typeface="Arial"/>
              <a:buChar char="•"/>
            </a:pPr>
            <a:r>
              <a:rPr lang="en-US" sz="1400" dirty="0" smtClean="0"/>
              <a:t>Both Loader and RBDMS must update schema when source changes </a:t>
            </a:r>
          </a:p>
          <a:p>
            <a:pPr marL="342900" indent="-342900">
              <a:buFont typeface="Arial"/>
              <a:buChar char="•"/>
            </a:pPr>
            <a:r>
              <a:rPr lang="en-US" sz="1400" dirty="0" smtClean="0"/>
              <a:t>Application must reassemble Entities</a:t>
            </a:r>
            <a:endParaRPr lang="en-US" sz="1400" dirty="0" smtClean="0"/>
          </a:p>
        </p:txBody>
      </p:sp>
      <p:sp>
        <p:nvSpPr>
          <p:cNvPr id="61" name="Rectangle 60"/>
          <p:cNvSpPr/>
          <p:nvPr/>
        </p:nvSpPr>
        <p:spPr>
          <a:xfrm>
            <a:off x="6935201" y="1851068"/>
            <a:ext cx="836882" cy="84870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App</a:t>
            </a:r>
            <a:endParaRPr lang="en-US" sz="1200" dirty="0">
              <a:solidFill>
                <a:schemeClr val="tx1"/>
              </a:solidFill>
            </a:endParaRPr>
          </a:p>
        </p:txBody>
      </p:sp>
      <p:sp>
        <p:nvSpPr>
          <p:cNvPr id="5" name="TextBox 4"/>
          <p:cNvSpPr txBox="1"/>
          <p:nvPr/>
        </p:nvSpPr>
        <p:spPr>
          <a:xfrm>
            <a:off x="199410" y="1333026"/>
            <a:ext cx="3494923" cy="307777"/>
          </a:xfrm>
          <a:prstGeom prst="rect">
            <a:avLst/>
          </a:prstGeom>
        </p:spPr>
        <p:txBody>
          <a:bodyPr wrap="square" lIns="0" tIns="0" rIns="0" bIns="0" rtlCol="0">
            <a:spAutoFit/>
          </a:bodyPr>
          <a:lstStyle/>
          <a:p>
            <a:pPr marL="0" indent="0">
              <a:buFont typeface="Arial"/>
              <a:buNone/>
            </a:pPr>
            <a:r>
              <a:rPr lang="en-US" sz="2000" dirty="0" smtClean="0"/>
              <a:t>Traditional Approach</a:t>
            </a:r>
            <a:endParaRPr lang="en-US" sz="2000" dirty="0" smtClean="0"/>
          </a:p>
        </p:txBody>
      </p:sp>
      <p:cxnSp>
        <p:nvCxnSpPr>
          <p:cNvPr id="9" name="Straight Connector 8"/>
          <p:cNvCxnSpPr/>
          <p:nvPr/>
        </p:nvCxnSpPr>
        <p:spPr>
          <a:xfrm>
            <a:off x="199410" y="3862629"/>
            <a:ext cx="8532651" cy="41985"/>
          </a:xfrm>
          <a:prstGeom prst="line">
            <a:avLst/>
          </a:prstGeom>
        </p:spPr>
        <p:style>
          <a:lnRef idx="2">
            <a:schemeClr val="accent1"/>
          </a:lnRef>
          <a:fillRef idx="0">
            <a:schemeClr val="accent1"/>
          </a:fillRef>
          <a:effectRef idx="1">
            <a:schemeClr val="accent1"/>
          </a:effectRef>
          <a:fontRef idx="minor">
            <a:schemeClr val="tx1"/>
          </a:fontRef>
        </p:style>
      </p:cxnSp>
      <p:sp>
        <p:nvSpPr>
          <p:cNvPr id="62" name="Right Arrow 61"/>
          <p:cNvSpPr/>
          <p:nvPr/>
        </p:nvSpPr>
        <p:spPr>
          <a:xfrm>
            <a:off x="1535384" y="4861822"/>
            <a:ext cx="5405287" cy="334023"/>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63" name="Can 62"/>
          <p:cNvSpPr/>
          <p:nvPr/>
        </p:nvSpPr>
        <p:spPr>
          <a:xfrm>
            <a:off x="612027" y="4446332"/>
            <a:ext cx="923357" cy="977361"/>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Data Source 1</a:t>
            </a:r>
            <a:endParaRPr lang="en-US" sz="1400" dirty="0">
              <a:solidFill>
                <a:schemeClr val="tx1"/>
              </a:solidFill>
              <a:latin typeface="Calibri"/>
              <a:cs typeface="Calibri"/>
            </a:endParaRPr>
          </a:p>
        </p:txBody>
      </p:sp>
      <p:sp>
        <p:nvSpPr>
          <p:cNvPr id="64" name="Rectangle 63"/>
          <p:cNvSpPr/>
          <p:nvPr/>
        </p:nvSpPr>
        <p:spPr>
          <a:xfrm>
            <a:off x="1874429" y="4524971"/>
            <a:ext cx="836882" cy="84870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JSON</a:t>
            </a:r>
          </a:p>
          <a:p>
            <a:pPr algn="ctr"/>
            <a:r>
              <a:rPr lang="en-US" sz="1200" dirty="0" smtClean="0">
                <a:solidFill>
                  <a:schemeClr val="tx1"/>
                </a:solidFill>
              </a:rPr>
              <a:t>Extractor</a:t>
            </a:r>
          </a:p>
          <a:p>
            <a:pPr algn="ctr"/>
            <a:r>
              <a:rPr lang="en-US" sz="1200" dirty="0" smtClean="0">
                <a:solidFill>
                  <a:schemeClr val="tx1"/>
                </a:solidFill>
              </a:rPr>
              <a:t>Program</a:t>
            </a:r>
            <a:endParaRPr lang="en-US" sz="1200" dirty="0">
              <a:solidFill>
                <a:schemeClr val="tx1"/>
              </a:solidFill>
            </a:endParaRPr>
          </a:p>
        </p:txBody>
      </p:sp>
      <p:sp>
        <p:nvSpPr>
          <p:cNvPr id="65" name="Rectangle 64"/>
          <p:cNvSpPr/>
          <p:nvPr/>
        </p:nvSpPr>
        <p:spPr>
          <a:xfrm>
            <a:off x="3044868" y="4779903"/>
            <a:ext cx="915417" cy="51185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tx1"/>
                </a:solidFill>
              </a:rPr>
              <a:t>Fewer</a:t>
            </a:r>
          </a:p>
          <a:p>
            <a:pPr algn="ctr"/>
            <a:r>
              <a:rPr lang="en-US" sz="1000" dirty="0" smtClean="0">
                <a:solidFill>
                  <a:schemeClr val="tx1"/>
                </a:solidFill>
              </a:rPr>
              <a:t>JSON</a:t>
            </a:r>
          </a:p>
          <a:p>
            <a:pPr algn="ctr"/>
            <a:r>
              <a:rPr lang="en-US" sz="1000" dirty="0" smtClean="0">
                <a:solidFill>
                  <a:schemeClr val="tx1"/>
                </a:solidFill>
              </a:rPr>
              <a:t>Files</a:t>
            </a:r>
            <a:endParaRPr lang="en-US" sz="1000" dirty="0">
              <a:solidFill>
                <a:schemeClr val="tx1"/>
              </a:solidFill>
            </a:endParaRPr>
          </a:p>
        </p:txBody>
      </p:sp>
      <p:sp>
        <p:nvSpPr>
          <p:cNvPr id="68" name="TextBox 67"/>
          <p:cNvSpPr txBox="1"/>
          <p:nvPr/>
        </p:nvSpPr>
        <p:spPr>
          <a:xfrm>
            <a:off x="612027" y="5564102"/>
            <a:ext cx="8010056" cy="861774"/>
          </a:xfrm>
          <a:prstGeom prst="rect">
            <a:avLst/>
          </a:prstGeom>
        </p:spPr>
        <p:txBody>
          <a:bodyPr wrap="square" lIns="0" tIns="0" rIns="0" bIns="0" rtlCol="0">
            <a:spAutoFit/>
          </a:bodyPr>
          <a:lstStyle/>
          <a:p>
            <a:pPr marL="342900" indent="-342900">
              <a:buFont typeface="Arial"/>
              <a:buChar char="•"/>
            </a:pPr>
            <a:r>
              <a:rPr lang="en-US" sz="1400" dirty="0" smtClean="0"/>
              <a:t>Entities in RDBMS extracted as entities</a:t>
            </a:r>
          </a:p>
          <a:p>
            <a:pPr marL="342900" indent="-342900">
              <a:buFont typeface="Arial"/>
              <a:buChar char="•"/>
            </a:pPr>
            <a:r>
              <a:rPr lang="en-US" sz="1400" dirty="0" smtClean="0"/>
              <a:t>JSON is flexible to change and self-descriptive</a:t>
            </a:r>
          </a:p>
          <a:p>
            <a:pPr marL="342900" indent="-342900">
              <a:buFont typeface="Arial"/>
              <a:buChar char="•"/>
            </a:pPr>
            <a:r>
              <a:rPr lang="en-US" sz="1400" b="1" dirty="0" err="1" smtClean="0"/>
              <a:t>mongoDB</a:t>
            </a:r>
            <a:r>
              <a:rPr lang="en-US" sz="1400" b="1" dirty="0" smtClean="0"/>
              <a:t> </a:t>
            </a:r>
            <a:r>
              <a:rPr lang="en-US" sz="1400" b="1" dirty="0" smtClean="0"/>
              <a:t>data hub does not change when source changes </a:t>
            </a:r>
          </a:p>
          <a:p>
            <a:pPr marL="342900" indent="-342900">
              <a:buFont typeface="Arial"/>
              <a:buChar char="•"/>
            </a:pPr>
            <a:r>
              <a:rPr lang="en-US" sz="1400" dirty="0" smtClean="0"/>
              <a:t>Application can consume Entities directly</a:t>
            </a:r>
            <a:endParaRPr lang="en-US" sz="1400" dirty="0" smtClean="0"/>
          </a:p>
        </p:txBody>
      </p:sp>
      <p:sp>
        <p:nvSpPr>
          <p:cNvPr id="69" name="Rectangle 68"/>
          <p:cNvSpPr/>
          <p:nvPr/>
        </p:nvSpPr>
        <p:spPr>
          <a:xfrm>
            <a:off x="6940671" y="4574988"/>
            <a:ext cx="836882" cy="848705"/>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App</a:t>
            </a:r>
            <a:endParaRPr lang="en-US" sz="1200" dirty="0">
              <a:solidFill>
                <a:schemeClr val="tx1"/>
              </a:solidFill>
            </a:endParaRPr>
          </a:p>
        </p:txBody>
      </p:sp>
      <p:sp>
        <p:nvSpPr>
          <p:cNvPr id="70" name="TextBox 69"/>
          <p:cNvSpPr txBox="1"/>
          <p:nvPr/>
        </p:nvSpPr>
        <p:spPr>
          <a:xfrm>
            <a:off x="204880" y="4025458"/>
            <a:ext cx="3494923" cy="307777"/>
          </a:xfrm>
          <a:prstGeom prst="rect">
            <a:avLst/>
          </a:prstGeom>
        </p:spPr>
        <p:txBody>
          <a:bodyPr wrap="square" lIns="0" tIns="0" rIns="0" bIns="0" rtlCol="0">
            <a:spAutoFit/>
          </a:bodyPr>
          <a:lstStyle/>
          <a:p>
            <a:pPr marL="0" indent="0">
              <a:buFont typeface="Arial"/>
              <a:buNone/>
            </a:pPr>
            <a:r>
              <a:rPr lang="en-US" sz="2000" dirty="0" smtClean="0"/>
              <a:t>The </a:t>
            </a:r>
            <a:r>
              <a:rPr lang="en-US" sz="2000" dirty="0" err="1" smtClean="0"/>
              <a:t>mongoDB</a:t>
            </a:r>
            <a:r>
              <a:rPr lang="en-US" sz="2000" dirty="0" smtClean="0"/>
              <a:t> Approach</a:t>
            </a:r>
            <a:endParaRPr lang="en-US" sz="2000" dirty="0" smtClean="0"/>
          </a:p>
        </p:txBody>
      </p:sp>
      <p:grpSp>
        <p:nvGrpSpPr>
          <p:cNvPr id="30" name="Group 64"/>
          <p:cNvGrpSpPr>
            <a:grpSpLocks/>
          </p:cNvGrpSpPr>
          <p:nvPr/>
        </p:nvGrpSpPr>
        <p:grpSpPr bwMode="auto">
          <a:xfrm>
            <a:off x="5308435" y="4474356"/>
            <a:ext cx="1106270" cy="1013767"/>
            <a:chOff x="6389101" y="2925901"/>
            <a:chExt cx="1506399" cy="1506399"/>
          </a:xfrm>
        </p:grpSpPr>
        <p:sp>
          <p:nvSpPr>
            <p:cNvPr id="31" name="Can 30"/>
            <p:cNvSpPr/>
            <p:nvPr/>
          </p:nvSpPr>
          <p:spPr>
            <a:xfrm>
              <a:off x="6601366" y="3014915"/>
              <a:ext cx="1033937" cy="1331793"/>
            </a:xfrm>
            <a:prstGeom prst="can">
              <a:avLst/>
            </a:prstGeom>
            <a:solidFill>
              <a:srgbClr val="E3F1F8"/>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chemeClr val="tx1"/>
                </a:solidFill>
              </a:endParaRPr>
            </a:p>
          </p:txBody>
        </p:sp>
        <p:pic>
          <p:nvPicPr>
            <p:cNvPr id="32" name="Picture 6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89101" y="2925901"/>
              <a:ext cx="1506399" cy="150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251907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Content Placeholder 1"/>
          <p:cNvSpPr>
            <a:spLocks noGrp="1"/>
          </p:cNvSpPr>
          <p:nvPr>
            <p:ph idx="1"/>
          </p:nvPr>
        </p:nvSpPr>
        <p:spPr>
          <a:xfrm>
            <a:off x="323850" y="1301750"/>
            <a:ext cx="8229600" cy="976313"/>
          </a:xfrm>
        </p:spPr>
        <p:txBody>
          <a:bodyPr/>
          <a:lstStyle/>
          <a:p>
            <a:pPr marL="0" indent="0">
              <a:buFont typeface="Arial" charset="0"/>
              <a:buNone/>
            </a:pPr>
            <a:r>
              <a:rPr lang="en-US" sz="2600" dirty="0">
                <a:latin typeface="Segoe" charset="0"/>
                <a:ea typeface="MS PGothic" charset="0"/>
              </a:rPr>
              <a:t>Insurance leader generates coveted 360-degree view of customers in 90 days – “The Wall”</a:t>
            </a:r>
          </a:p>
        </p:txBody>
      </p:sp>
      <p:sp>
        <p:nvSpPr>
          <p:cNvPr id="3" name="Title 2"/>
          <p:cNvSpPr>
            <a:spLocks noGrp="1"/>
          </p:cNvSpPr>
          <p:nvPr>
            <p:ph type="title"/>
          </p:nvPr>
        </p:nvSpPr>
        <p:spPr>
          <a:xfrm>
            <a:off x="457200" y="9525"/>
            <a:ext cx="8229600" cy="1143000"/>
          </a:xfrm>
        </p:spPr>
        <p:txBody>
          <a:bodyPr/>
          <a:lstStyle/>
          <a:p>
            <a:pPr>
              <a:defRPr/>
            </a:pPr>
            <a:r>
              <a:rPr lang="en-US" dirty="0" smtClean="0"/>
              <a:t>Data Consolidation</a:t>
            </a:r>
            <a:br>
              <a:rPr lang="en-US" dirty="0" smtClean="0"/>
            </a:br>
            <a:r>
              <a:rPr lang="en-US" sz="2400" dirty="0" smtClean="0"/>
              <a:t>Case Study:  Insurance</a:t>
            </a:r>
            <a:endParaRPr lang="en-US" sz="2400" dirty="0"/>
          </a:p>
        </p:txBody>
      </p:sp>
      <p:sp>
        <p:nvSpPr>
          <p:cNvPr id="4" name="Rectangle 3"/>
          <p:cNvSpPr/>
          <p:nvPr/>
        </p:nvSpPr>
        <p:spPr>
          <a:xfrm>
            <a:off x="3065463" y="2462776"/>
            <a:ext cx="3044825"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6151563" y="2462776"/>
            <a:ext cx="2895356"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Connector 5"/>
          <p:cNvCxnSpPr/>
          <p:nvPr/>
        </p:nvCxnSpPr>
        <p:spPr>
          <a:xfrm flipH="1">
            <a:off x="3027363" y="2480239"/>
            <a:ext cx="20637"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26163" y="2480239"/>
            <a:ext cx="0"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125942" y="2462776"/>
            <a:ext cx="2901419"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Content Placeholder 3"/>
          <p:cNvSpPr txBox="1">
            <a:spLocks/>
          </p:cNvSpPr>
          <p:nvPr/>
        </p:nvSpPr>
        <p:spPr>
          <a:xfrm>
            <a:off x="0" y="2567551"/>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Problem</a:t>
            </a:r>
            <a:endParaRPr lang="en-US" sz="1800" b="1" dirty="0">
              <a:solidFill>
                <a:schemeClr val="bg1"/>
              </a:solidFill>
              <a:latin typeface="+mj-lt"/>
            </a:endParaRPr>
          </a:p>
        </p:txBody>
      </p:sp>
      <p:sp>
        <p:nvSpPr>
          <p:cNvPr id="10" name="Content Placeholder 3"/>
          <p:cNvSpPr txBox="1">
            <a:spLocks/>
          </p:cNvSpPr>
          <p:nvPr/>
        </p:nvSpPr>
        <p:spPr>
          <a:xfrm>
            <a:off x="3078163" y="2567551"/>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Why MongoDB</a:t>
            </a:r>
            <a:endParaRPr lang="en-US" sz="1800" b="1" dirty="0">
              <a:solidFill>
                <a:schemeClr val="bg1"/>
              </a:solidFill>
              <a:latin typeface="+mj-lt"/>
            </a:endParaRPr>
          </a:p>
        </p:txBody>
      </p:sp>
      <p:sp>
        <p:nvSpPr>
          <p:cNvPr id="11" name="Content Placeholder 3"/>
          <p:cNvSpPr txBox="1">
            <a:spLocks/>
          </p:cNvSpPr>
          <p:nvPr/>
        </p:nvSpPr>
        <p:spPr>
          <a:xfrm>
            <a:off x="6126163" y="2567551"/>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Results</a:t>
            </a:r>
            <a:endParaRPr lang="en-US" sz="1800" b="1" dirty="0">
              <a:solidFill>
                <a:schemeClr val="bg1"/>
              </a:solidFill>
              <a:latin typeface="+mj-lt"/>
            </a:endParaRPr>
          </a:p>
        </p:txBody>
      </p:sp>
      <p:sp>
        <p:nvSpPr>
          <p:cNvPr id="92171" name="Content Placeholder 1"/>
          <p:cNvSpPr txBox="1">
            <a:spLocks/>
          </p:cNvSpPr>
          <p:nvPr/>
        </p:nvSpPr>
        <p:spPr bwMode="auto">
          <a:xfrm>
            <a:off x="211138" y="3099364"/>
            <a:ext cx="2854325"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spcBef>
                <a:spcPts val="1275"/>
              </a:spcBef>
              <a:buFont typeface="Arial" charset="0"/>
              <a:buChar char="•"/>
            </a:pPr>
            <a:r>
              <a:rPr lang="en-US" sz="1800" dirty="0" smtClean="0">
                <a:solidFill>
                  <a:srgbClr val="595959"/>
                </a:solidFill>
              </a:rPr>
              <a:t>No single view of customer</a:t>
            </a:r>
          </a:p>
          <a:p>
            <a:pPr eaLnBrk="1" hangingPunct="1">
              <a:spcBef>
                <a:spcPts val="1275"/>
              </a:spcBef>
              <a:buFont typeface="Arial" charset="0"/>
              <a:buChar char="•"/>
            </a:pPr>
            <a:r>
              <a:rPr lang="en-US" sz="1800" dirty="0" smtClean="0">
                <a:solidFill>
                  <a:srgbClr val="595959"/>
                </a:solidFill>
              </a:rPr>
              <a:t>145 </a:t>
            </a:r>
            <a:r>
              <a:rPr lang="en-US" sz="1800" dirty="0" err="1">
                <a:solidFill>
                  <a:srgbClr val="595959"/>
                </a:solidFill>
              </a:rPr>
              <a:t>yrs</a:t>
            </a:r>
            <a:r>
              <a:rPr lang="en-US" sz="1800" dirty="0">
                <a:solidFill>
                  <a:srgbClr val="595959"/>
                </a:solidFill>
              </a:rPr>
              <a:t> of policy data, 70+ systems, 15+ apps</a:t>
            </a:r>
          </a:p>
          <a:p>
            <a:pPr eaLnBrk="1" hangingPunct="1">
              <a:spcBef>
                <a:spcPts val="1275"/>
              </a:spcBef>
              <a:buFont typeface="Arial" charset="0"/>
              <a:buChar char="•"/>
            </a:pPr>
            <a:r>
              <a:rPr lang="en-US" sz="1800" dirty="0">
                <a:solidFill>
                  <a:srgbClr val="595959"/>
                </a:solidFill>
              </a:rPr>
              <a:t>2 years, $25M </a:t>
            </a:r>
            <a:r>
              <a:rPr lang="en-US" sz="1800" dirty="0" smtClean="0">
                <a:solidFill>
                  <a:srgbClr val="595959"/>
                </a:solidFill>
              </a:rPr>
              <a:t>in failing to aggregate </a:t>
            </a:r>
            <a:r>
              <a:rPr lang="en-US" sz="1800" dirty="0">
                <a:solidFill>
                  <a:srgbClr val="595959"/>
                </a:solidFill>
              </a:rPr>
              <a:t>in </a:t>
            </a:r>
            <a:r>
              <a:rPr lang="en-US" sz="1800" dirty="0" smtClean="0">
                <a:solidFill>
                  <a:srgbClr val="595959"/>
                </a:solidFill>
              </a:rPr>
              <a:t>RDBMS</a:t>
            </a:r>
          </a:p>
          <a:p>
            <a:pPr eaLnBrk="1" hangingPunct="1">
              <a:spcBef>
                <a:spcPts val="1275"/>
              </a:spcBef>
              <a:buFont typeface="Arial" charset="0"/>
              <a:buChar char="•"/>
            </a:pPr>
            <a:r>
              <a:rPr lang="en-US" sz="1800" dirty="0" smtClean="0">
                <a:solidFill>
                  <a:srgbClr val="595959"/>
                </a:solidFill>
              </a:rPr>
              <a:t>Poor customer experience</a:t>
            </a:r>
            <a:endParaRPr lang="en-US" sz="1800" dirty="0">
              <a:solidFill>
                <a:srgbClr val="595959"/>
              </a:solidFill>
            </a:endParaRPr>
          </a:p>
        </p:txBody>
      </p:sp>
      <p:sp>
        <p:nvSpPr>
          <p:cNvPr id="92172" name="Content Placeholder 1"/>
          <p:cNvSpPr txBox="1">
            <a:spLocks/>
          </p:cNvSpPr>
          <p:nvPr/>
        </p:nvSpPr>
        <p:spPr bwMode="auto">
          <a:xfrm>
            <a:off x="3268663" y="3099364"/>
            <a:ext cx="2882900"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63513" indent="-163513"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spcBef>
                <a:spcPts val="1275"/>
              </a:spcBef>
              <a:buFont typeface="Arial" charset="0"/>
              <a:buChar char="•"/>
            </a:pPr>
            <a:r>
              <a:rPr lang="en-US" sz="1800" dirty="0">
                <a:solidFill>
                  <a:srgbClr val="595959"/>
                </a:solidFill>
              </a:rPr>
              <a:t>Agility – prototype in </a:t>
            </a:r>
            <a:r>
              <a:rPr lang="en-US" sz="1800" dirty="0" smtClean="0">
                <a:solidFill>
                  <a:srgbClr val="595959"/>
                </a:solidFill>
              </a:rPr>
              <a:t>9 </a:t>
            </a:r>
            <a:r>
              <a:rPr lang="en-US" sz="1800" dirty="0">
                <a:solidFill>
                  <a:srgbClr val="595959"/>
                </a:solidFill>
              </a:rPr>
              <a:t>days; </a:t>
            </a:r>
          </a:p>
          <a:p>
            <a:pPr eaLnBrk="1" hangingPunct="1">
              <a:spcBef>
                <a:spcPts val="1275"/>
              </a:spcBef>
              <a:buFont typeface="Arial" charset="0"/>
              <a:buChar char="•"/>
            </a:pPr>
            <a:r>
              <a:rPr lang="en-US" sz="1800" dirty="0">
                <a:solidFill>
                  <a:srgbClr val="595959"/>
                </a:solidFill>
              </a:rPr>
              <a:t>Dynamic schema &amp; rich querying – combine disparate data into one data store</a:t>
            </a:r>
          </a:p>
          <a:p>
            <a:pPr eaLnBrk="1" hangingPunct="1">
              <a:spcBef>
                <a:spcPts val="1275"/>
              </a:spcBef>
              <a:buFont typeface="Arial" charset="0"/>
              <a:buChar char="•"/>
            </a:pPr>
            <a:r>
              <a:rPr lang="en-US" sz="1800" dirty="0">
                <a:solidFill>
                  <a:srgbClr val="595959"/>
                </a:solidFill>
              </a:rPr>
              <a:t>Hot tech to attract top talent</a:t>
            </a:r>
          </a:p>
        </p:txBody>
      </p:sp>
      <p:sp>
        <p:nvSpPr>
          <p:cNvPr id="92173" name="Content Placeholder 1"/>
          <p:cNvSpPr txBox="1">
            <a:spLocks/>
          </p:cNvSpPr>
          <p:nvPr/>
        </p:nvSpPr>
        <p:spPr bwMode="auto">
          <a:xfrm>
            <a:off x="6310313" y="3099364"/>
            <a:ext cx="2652712" cy="338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63513" indent="-163513"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spcBef>
                <a:spcPts val="1275"/>
              </a:spcBef>
              <a:buFont typeface="Arial" charset="0"/>
              <a:buChar char="•"/>
            </a:pPr>
            <a:r>
              <a:rPr lang="en-US" sz="1500" dirty="0" smtClean="0">
                <a:solidFill>
                  <a:srgbClr val="595959"/>
                </a:solidFill>
              </a:rPr>
              <a:t>Production </a:t>
            </a:r>
            <a:r>
              <a:rPr lang="en-US" sz="1500" dirty="0">
                <a:solidFill>
                  <a:srgbClr val="595959"/>
                </a:solidFill>
              </a:rPr>
              <a:t>in 90 days with 70 </a:t>
            </a:r>
            <a:r>
              <a:rPr lang="en-US" sz="1500" dirty="0" smtClean="0">
                <a:solidFill>
                  <a:srgbClr val="595959"/>
                </a:solidFill>
              </a:rPr>
              <a:t>feeders</a:t>
            </a:r>
          </a:p>
          <a:p>
            <a:pPr eaLnBrk="1" hangingPunct="1">
              <a:spcBef>
                <a:spcPts val="1275"/>
              </a:spcBef>
              <a:buFont typeface="Arial" charset="0"/>
              <a:buChar char="•"/>
            </a:pPr>
            <a:r>
              <a:rPr lang="en-US" sz="1500" dirty="0" smtClean="0">
                <a:solidFill>
                  <a:srgbClr val="595959"/>
                </a:solidFill>
              </a:rPr>
              <a:t>Unified </a:t>
            </a:r>
            <a:r>
              <a:rPr lang="en-US" sz="1500" dirty="0">
                <a:solidFill>
                  <a:srgbClr val="595959"/>
                </a:solidFill>
              </a:rPr>
              <a:t>customer view available to all channels</a:t>
            </a:r>
          </a:p>
          <a:p>
            <a:pPr eaLnBrk="1" hangingPunct="1">
              <a:spcBef>
                <a:spcPts val="1275"/>
              </a:spcBef>
              <a:buFont typeface="Arial" charset="0"/>
              <a:buChar char="•"/>
            </a:pPr>
            <a:r>
              <a:rPr lang="en-US" sz="1500" dirty="0" smtClean="0">
                <a:solidFill>
                  <a:srgbClr val="595959"/>
                </a:solidFill>
              </a:rPr>
              <a:t>Increased </a:t>
            </a:r>
            <a:r>
              <a:rPr lang="en-US" sz="1500" dirty="0">
                <a:solidFill>
                  <a:srgbClr val="595959"/>
                </a:solidFill>
              </a:rPr>
              <a:t>call center productivity</a:t>
            </a:r>
          </a:p>
          <a:p>
            <a:pPr eaLnBrk="1" hangingPunct="1">
              <a:spcBef>
                <a:spcPts val="1275"/>
              </a:spcBef>
              <a:buFont typeface="Arial" charset="0"/>
              <a:buChar char="•"/>
            </a:pPr>
            <a:r>
              <a:rPr lang="en-US" sz="1500" dirty="0">
                <a:solidFill>
                  <a:srgbClr val="595959"/>
                </a:solidFill>
              </a:rPr>
              <a:t>Better customer experience, reduced churn, more upsell </a:t>
            </a:r>
            <a:r>
              <a:rPr lang="en-US" sz="1500" dirty="0" err="1">
                <a:solidFill>
                  <a:srgbClr val="595959"/>
                </a:solidFill>
              </a:rPr>
              <a:t>opps</a:t>
            </a:r>
            <a:endParaRPr lang="en-US" sz="1500" dirty="0">
              <a:solidFill>
                <a:srgbClr val="595959"/>
              </a:solidFill>
            </a:endParaRPr>
          </a:p>
          <a:p>
            <a:pPr eaLnBrk="1" hangingPunct="1">
              <a:spcBef>
                <a:spcPts val="1275"/>
              </a:spcBef>
              <a:buFont typeface="Arial" charset="0"/>
              <a:buChar char="•"/>
            </a:pPr>
            <a:r>
              <a:rPr lang="en-US" sz="1500" dirty="0">
                <a:solidFill>
                  <a:srgbClr val="595959"/>
                </a:solidFill>
              </a:rPr>
              <a:t>Dozens more projects </a:t>
            </a:r>
            <a:r>
              <a:rPr lang="en-US" sz="1500" dirty="0" smtClean="0">
                <a:solidFill>
                  <a:srgbClr val="595959"/>
                </a:solidFill>
              </a:rPr>
              <a:t>on same data </a:t>
            </a:r>
            <a:r>
              <a:rPr lang="en-US" sz="1500" dirty="0">
                <a:solidFill>
                  <a:srgbClr val="595959"/>
                </a:solidFill>
              </a:rPr>
              <a:t>platform</a:t>
            </a:r>
          </a:p>
          <a:p>
            <a:pPr eaLnBrk="1" hangingPunct="1">
              <a:spcBef>
                <a:spcPts val="1275"/>
              </a:spcBef>
              <a:buFont typeface="Arial" charset="0"/>
              <a:buChar char="•"/>
            </a:pPr>
            <a:endParaRPr lang="en-US" sz="1500" dirty="0">
              <a:solidFill>
                <a:srgbClr val="595959"/>
              </a:solidFill>
            </a:endParaRPr>
          </a:p>
        </p:txBody>
      </p:sp>
      <p:pic>
        <p:nvPicPr>
          <p:cNvPr id="12" name="Picture 11"/>
          <p:cNvPicPr>
            <a:picLocks noChangeAspect="1"/>
          </p:cNvPicPr>
          <p:nvPr/>
        </p:nvPicPr>
        <p:blipFill>
          <a:blip r:embed="rId3"/>
          <a:stretch>
            <a:fillRect/>
          </a:stretch>
        </p:blipFill>
        <p:spPr>
          <a:xfrm>
            <a:off x="6684963" y="354013"/>
            <a:ext cx="2138362" cy="461962"/>
          </a:xfrm>
          <a:prstGeom prst="rect">
            <a:avLst/>
          </a:prstGeom>
          <a:effectLst>
            <a:outerShdw blurRad="50800" dist="38100" dir="2700000" algn="tl" rotWithShape="0">
              <a:prstClr val="black">
                <a:alpha val="20000"/>
              </a:prstClr>
            </a:outerShdw>
          </a:effectLst>
        </p:spPr>
      </p:pic>
    </p:spTree>
    <p:extLst>
      <p:ext uri="{BB962C8B-B14F-4D97-AF65-F5344CB8AC3E}">
        <p14:creationId xmlns:p14="http://schemas.microsoft.com/office/powerpoint/2010/main" val="35935654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
            <a:ext cx="8229600" cy="1143000"/>
          </a:xfrm>
        </p:spPr>
        <p:txBody>
          <a:bodyPr/>
          <a:lstStyle/>
          <a:p>
            <a:pPr eaLnBrk="1" fontAlgn="auto" hangingPunct="1">
              <a:spcAft>
                <a:spcPts val="0"/>
              </a:spcAft>
              <a:defRPr/>
            </a:pPr>
            <a:r>
              <a:rPr lang="en-US" dirty="0" err="1" smtClean="0">
                <a:ea typeface="+mj-ea"/>
              </a:rPr>
              <a:t>MongoDB</a:t>
            </a:r>
            <a:endParaRPr lang="en-US" dirty="0">
              <a:ea typeface="+mj-ea"/>
            </a:endParaRPr>
          </a:p>
        </p:txBody>
      </p:sp>
      <p:sp>
        <p:nvSpPr>
          <p:cNvPr id="9219" name="TextBox 32"/>
          <p:cNvSpPr txBox="1">
            <a:spLocks noChangeArrowheads="1"/>
          </p:cNvSpPr>
          <p:nvPr/>
        </p:nvSpPr>
        <p:spPr bwMode="auto">
          <a:xfrm>
            <a:off x="358775" y="1419225"/>
            <a:ext cx="8328025"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a:spAutoFit/>
          </a:bodyPr>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eaLnBrk="1" hangingPunct="1">
              <a:defRPr/>
            </a:pPr>
            <a:r>
              <a:rPr lang="en-US" sz="2800" dirty="0">
                <a:solidFill>
                  <a:schemeClr val="accent1">
                    <a:lumMod val="75000"/>
                  </a:schemeClr>
                </a:solidFill>
                <a:latin typeface="+mn-lt"/>
                <a:cs typeface="Arial" charset="0"/>
              </a:rPr>
              <a:t>T</a:t>
            </a:r>
            <a:r>
              <a:rPr lang="en-US" sz="2800" dirty="0" smtClean="0">
                <a:solidFill>
                  <a:schemeClr val="accent1">
                    <a:lumMod val="75000"/>
                  </a:schemeClr>
                </a:solidFill>
                <a:latin typeface="+mn-lt"/>
                <a:cs typeface="Arial" charset="0"/>
              </a:rPr>
              <a:t>he leading </a:t>
            </a:r>
            <a:r>
              <a:rPr lang="en-US" sz="2800" dirty="0" err="1" smtClean="0">
                <a:solidFill>
                  <a:schemeClr val="accent1">
                    <a:lumMod val="75000"/>
                  </a:schemeClr>
                </a:solidFill>
                <a:latin typeface="+mn-lt"/>
                <a:cs typeface="Arial" charset="0"/>
              </a:rPr>
              <a:t>NoSQL</a:t>
            </a:r>
            <a:r>
              <a:rPr lang="en-US" sz="2800" dirty="0" smtClean="0">
                <a:solidFill>
                  <a:schemeClr val="accent1">
                    <a:lumMod val="75000"/>
                  </a:schemeClr>
                </a:solidFill>
                <a:latin typeface="+mn-lt"/>
                <a:cs typeface="Arial" charset="0"/>
              </a:rPr>
              <a:t> database</a:t>
            </a:r>
          </a:p>
        </p:txBody>
      </p:sp>
      <p:sp>
        <p:nvSpPr>
          <p:cNvPr id="9227" name="Content Placeholder 1"/>
          <p:cNvSpPr txBox="1">
            <a:spLocks/>
          </p:cNvSpPr>
          <p:nvPr/>
        </p:nvSpPr>
        <p:spPr bwMode="auto">
          <a:xfrm>
            <a:off x="3814763" y="4680979"/>
            <a:ext cx="16446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buFont typeface="Arial" charset="0"/>
              <a:buNone/>
              <a:defRPr/>
            </a:pPr>
            <a:r>
              <a:rPr lang="en-US" dirty="0">
                <a:solidFill>
                  <a:schemeClr val="accent1">
                    <a:lumMod val="75000"/>
                  </a:schemeClr>
                </a:solidFill>
                <a:cs typeface="Arial"/>
              </a:rPr>
              <a:t>Document Data Model</a:t>
            </a:r>
            <a:endParaRPr lang="en-US" sz="2000" dirty="0">
              <a:solidFill>
                <a:schemeClr val="accent1">
                  <a:lumMod val="75000"/>
                </a:schemeClr>
              </a:solidFill>
              <a:cs typeface="Arial"/>
            </a:endParaRPr>
          </a:p>
        </p:txBody>
      </p:sp>
      <p:sp>
        <p:nvSpPr>
          <p:cNvPr id="9221" name="Content Placeholder 1"/>
          <p:cNvSpPr txBox="1">
            <a:spLocks/>
          </p:cNvSpPr>
          <p:nvPr/>
        </p:nvSpPr>
        <p:spPr bwMode="auto">
          <a:xfrm>
            <a:off x="6889750" y="4680979"/>
            <a:ext cx="15335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buFont typeface="Arial" charset="0"/>
              <a:buNone/>
              <a:defRPr/>
            </a:pPr>
            <a:r>
              <a:rPr lang="en-US" dirty="0" smtClean="0">
                <a:solidFill>
                  <a:schemeClr val="accent1">
                    <a:lumMod val="75000"/>
                  </a:schemeClr>
                </a:solidFill>
                <a:latin typeface="+mn-lt"/>
                <a:cs typeface="Arial"/>
              </a:rPr>
              <a:t> Open-Source</a:t>
            </a:r>
            <a:endParaRPr lang="en-US" sz="2000" dirty="0" smtClean="0">
              <a:solidFill>
                <a:schemeClr val="accent1">
                  <a:lumMod val="75000"/>
                </a:schemeClr>
              </a:solidFill>
              <a:latin typeface="+mn-lt"/>
              <a:cs typeface="Arial"/>
            </a:endParaRPr>
          </a:p>
        </p:txBody>
      </p:sp>
      <p:sp>
        <p:nvSpPr>
          <p:cNvPr id="9223" name="Content Placeholder 1"/>
          <p:cNvSpPr txBox="1">
            <a:spLocks/>
          </p:cNvSpPr>
          <p:nvPr/>
        </p:nvSpPr>
        <p:spPr bwMode="auto">
          <a:xfrm>
            <a:off x="757238" y="4680979"/>
            <a:ext cx="1533525" cy="35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buFont typeface="Arial" charset="0"/>
              <a:buNone/>
              <a:defRPr/>
            </a:pPr>
            <a:r>
              <a:rPr lang="en-US" dirty="0" smtClean="0">
                <a:solidFill>
                  <a:schemeClr val="accent1">
                    <a:lumMod val="75000"/>
                  </a:schemeClr>
                </a:solidFill>
                <a:latin typeface="+mn-lt"/>
                <a:cs typeface="Arial"/>
              </a:rPr>
              <a:t>General Purpose</a:t>
            </a:r>
            <a:endParaRPr lang="en-US" sz="2000" dirty="0" smtClean="0">
              <a:solidFill>
                <a:schemeClr val="accent1">
                  <a:lumMod val="75000"/>
                </a:schemeClr>
              </a:solidFill>
              <a:latin typeface="+mn-lt"/>
              <a:cs typeface="Arial"/>
            </a:endParaRPr>
          </a:p>
        </p:txBody>
      </p:sp>
      <p:cxnSp>
        <p:nvCxnSpPr>
          <p:cNvPr id="13" name="Straight Connector 12"/>
          <p:cNvCxnSpPr/>
          <p:nvPr/>
        </p:nvCxnSpPr>
        <p:spPr>
          <a:xfrm>
            <a:off x="3086100" y="2555875"/>
            <a:ext cx="0" cy="3119438"/>
          </a:xfrm>
          <a:prstGeom prst="line">
            <a:avLst/>
          </a:prstGeom>
          <a:ln w="12700" cmpd="sng">
            <a:solidFill>
              <a:srgbClr val="C0C0C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169025" y="2513013"/>
            <a:ext cx="0" cy="3119437"/>
          </a:xfrm>
          <a:prstGeom prst="line">
            <a:avLst/>
          </a:prstGeom>
          <a:ln w="12700" cmpd="sng">
            <a:solidFill>
              <a:srgbClr val="C0C0C0"/>
            </a:solidFill>
            <a:prstDash val="solid"/>
          </a:ln>
          <a:effectLst/>
        </p:spPr>
        <p:style>
          <a:lnRef idx="2">
            <a:schemeClr val="accent1"/>
          </a:lnRef>
          <a:fillRef idx="0">
            <a:schemeClr val="accent1"/>
          </a:fillRef>
          <a:effectRef idx="1">
            <a:schemeClr val="accent1"/>
          </a:effectRef>
          <a:fontRef idx="minor">
            <a:schemeClr val="tx1"/>
          </a:fontRef>
        </p:style>
      </p:cxnSp>
      <p:pic>
        <p:nvPicPr>
          <p:cNvPr id="10250" name="Picture 15" descr="MongoDB-Characteristics-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663" y="2886075"/>
            <a:ext cx="1684337"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6" descr="MongoDB-Characteristics-0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57988" y="2679700"/>
            <a:ext cx="1858962"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3457063" y="2988819"/>
            <a:ext cx="2711962" cy="1569660"/>
          </a:xfrm>
          <a:prstGeom prst="rect">
            <a:avLst/>
          </a:prstGeom>
        </p:spPr>
        <p:txBody>
          <a:bodyPr wrap="square">
            <a:spAutoFit/>
          </a:bodyPr>
          <a:lstStyle/>
          <a:p>
            <a:pPr marL="27905"/>
            <a:r>
              <a:rPr lang="en-US" sz="1200" dirty="0">
                <a:latin typeface="Courier"/>
                <a:cs typeface="Courier"/>
              </a:rPr>
              <a:t>{ </a:t>
            </a:r>
            <a:endParaRPr lang="en-US" sz="1200" dirty="0" smtClean="0">
              <a:latin typeface="Courier"/>
              <a:cs typeface="Courier"/>
            </a:endParaRPr>
          </a:p>
          <a:p>
            <a:pPr marL="27905"/>
            <a:r>
              <a:rPr lang="en-US" sz="1200" dirty="0">
                <a:solidFill>
                  <a:srgbClr val="437126"/>
                </a:solidFill>
                <a:latin typeface="Courier"/>
                <a:cs typeface="Courier"/>
              </a:rPr>
              <a:t> </a:t>
            </a:r>
            <a:r>
              <a:rPr lang="en-US" sz="1200" dirty="0" smtClean="0">
                <a:solidFill>
                  <a:srgbClr val="437126"/>
                </a:solidFill>
                <a:latin typeface="Courier"/>
                <a:cs typeface="Courier"/>
              </a:rPr>
              <a:t> name</a:t>
            </a:r>
            <a:r>
              <a:rPr lang="en-US" sz="1200" dirty="0">
                <a:solidFill>
                  <a:srgbClr val="3F3F3F"/>
                </a:solidFill>
                <a:latin typeface="Courier"/>
                <a:cs typeface="Courier"/>
              </a:rPr>
              <a:t>: “John Smith”,</a:t>
            </a:r>
          </a:p>
          <a:p>
            <a:pPr marL="27905"/>
            <a:r>
              <a:rPr lang="en-US" sz="1200" dirty="0">
                <a:latin typeface="Courier"/>
                <a:cs typeface="Courier"/>
              </a:rPr>
              <a:t>  </a:t>
            </a:r>
            <a:r>
              <a:rPr lang="en-US" sz="1200" dirty="0" err="1" smtClean="0">
                <a:solidFill>
                  <a:schemeClr val="accent1">
                    <a:lumMod val="75000"/>
                  </a:schemeClr>
                </a:solidFill>
                <a:latin typeface="Courier"/>
                <a:cs typeface="Courier"/>
              </a:rPr>
              <a:t>pfxs</a:t>
            </a:r>
            <a:r>
              <a:rPr lang="en-US" sz="1200" dirty="0" smtClean="0">
                <a:solidFill>
                  <a:srgbClr val="3F3F3F"/>
                </a:solidFill>
                <a:latin typeface="Courier"/>
                <a:cs typeface="Courier"/>
              </a:rPr>
              <a:t>: [“</a:t>
            </a:r>
            <a:r>
              <a:rPr lang="en-US" sz="1200" dirty="0" err="1" smtClean="0">
                <a:solidFill>
                  <a:srgbClr val="3F3F3F"/>
                </a:solidFill>
                <a:latin typeface="Courier"/>
                <a:cs typeface="Courier"/>
              </a:rPr>
              <a:t>Dr</a:t>
            </a:r>
            <a:r>
              <a:rPr lang="en-US" sz="1200" dirty="0" smtClean="0">
                <a:solidFill>
                  <a:srgbClr val="3F3F3F"/>
                </a:solidFill>
                <a:latin typeface="Courier"/>
                <a:cs typeface="Courier"/>
              </a:rPr>
              <a:t>.”,”Mr.”],</a:t>
            </a:r>
            <a:endParaRPr lang="en-US" sz="1200" dirty="0">
              <a:solidFill>
                <a:srgbClr val="3F3F3F"/>
              </a:solidFill>
              <a:latin typeface="Courier"/>
              <a:cs typeface="Courier"/>
            </a:endParaRPr>
          </a:p>
          <a:p>
            <a:pPr marL="27905"/>
            <a:r>
              <a:rPr lang="en-US" sz="1200" dirty="0">
                <a:solidFill>
                  <a:srgbClr val="3366FF"/>
                </a:solidFill>
                <a:latin typeface="Courier"/>
                <a:cs typeface="Courier"/>
              </a:rPr>
              <a:t>  </a:t>
            </a:r>
            <a:r>
              <a:rPr lang="en-US" sz="1200" dirty="0">
                <a:solidFill>
                  <a:srgbClr val="437126"/>
                </a:solidFill>
                <a:latin typeface="Courier"/>
                <a:cs typeface="Courier"/>
              </a:rPr>
              <a:t>address</a:t>
            </a:r>
            <a:r>
              <a:rPr lang="en-US" sz="1200" dirty="0">
                <a:solidFill>
                  <a:srgbClr val="3F3F3F"/>
                </a:solidFill>
                <a:latin typeface="Courier"/>
                <a:cs typeface="Courier"/>
              </a:rPr>
              <a:t>: “10 3</a:t>
            </a:r>
            <a:r>
              <a:rPr lang="en-US" sz="1200" baseline="30000" dirty="0">
                <a:solidFill>
                  <a:srgbClr val="3F3F3F"/>
                </a:solidFill>
                <a:latin typeface="Courier"/>
                <a:cs typeface="Courier"/>
              </a:rPr>
              <a:t>rd</a:t>
            </a:r>
            <a:r>
              <a:rPr lang="en-US" sz="1200" dirty="0">
                <a:solidFill>
                  <a:srgbClr val="3F3F3F"/>
                </a:solidFill>
                <a:latin typeface="Courier"/>
                <a:cs typeface="Courier"/>
              </a:rPr>
              <a:t> St.”,</a:t>
            </a:r>
          </a:p>
          <a:p>
            <a:pPr marL="27905"/>
            <a:r>
              <a:rPr lang="en-US" sz="1200" dirty="0">
                <a:solidFill>
                  <a:srgbClr val="3F3F3F"/>
                </a:solidFill>
                <a:latin typeface="Courier"/>
                <a:cs typeface="Courier"/>
              </a:rPr>
              <a:t>  </a:t>
            </a:r>
            <a:r>
              <a:rPr lang="en-US" sz="1200" dirty="0">
                <a:solidFill>
                  <a:srgbClr val="437126"/>
                </a:solidFill>
                <a:latin typeface="Courier"/>
                <a:cs typeface="Courier"/>
              </a:rPr>
              <a:t>phone</a:t>
            </a:r>
            <a:r>
              <a:rPr lang="en-US" sz="1200" dirty="0">
                <a:solidFill>
                  <a:srgbClr val="3F3F3F"/>
                </a:solidFill>
                <a:latin typeface="Courier"/>
                <a:cs typeface="Courier"/>
              </a:rPr>
              <a:t>: </a:t>
            </a:r>
            <a:r>
              <a:rPr lang="en-US" sz="1200" dirty="0" smtClean="0">
                <a:solidFill>
                  <a:srgbClr val="3F3F3F"/>
                </a:solidFill>
                <a:latin typeface="Courier"/>
                <a:cs typeface="Courier"/>
              </a:rPr>
              <a:t>{</a:t>
            </a:r>
            <a:endParaRPr lang="en-US" sz="1200" dirty="0">
              <a:solidFill>
                <a:srgbClr val="3F3F3F"/>
              </a:solidFill>
              <a:latin typeface="Courier"/>
              <a:cs typeface="Courier"/>
            </a:endParaRPr>
          </a:p>
          <a:p>
            <a:pPr marL="27905"/>
            <a:r>
              <a:rPr lang="en-US" sz="1200" dirty="0" smtClean="0">
                <a:solidFill>
                  <a:srgbClr val="437126"/>
                </a:solidFill>
                <a:latin typeface="Courier"/>
                <a:cs typeface="Courier"/>
              </a:rPr>
              <a:t>	home</a:t>
            </a:r>
            <a:r>
              <a:rPr lang="en-US" sz="1200" dirty="0">
                <a:solidFill>
                  <a:srgbClr val="3F3F3F"/>
                </a:solidFill>
                <a:latin typeface="Courier"/>
                <a:cs typeface="Courier"/>
              </a:rPr>
              <a:t>: </a:t>
            </a:r>
            <a:r>
              <a:rPr lang="en-US" sz="1200" dirty="0" smtClean="0">
                <a:solidFill>
                  <a:srgbClr val="3F3F3F"/>
                </a:solidFill>
                <a:latin typeface="Courier"/>
                <a:cs typeface="Courier"/>
              </a:rPr>
              <a:t>1234567890,</a:t>
            </a:r>
            <a:endParaRPr lang="en-US" sz="1200" dirty="0">
              <a:solidFill>
                <a:srgbClr val="3F3F3F"/>
              </a:solidFill>
              <a:latin typeface="Courier"/>
              <a:cs typeface="Courier"/>
            </a:endParaRPr>
          </a:p>
          <a:p>
            <a:pPr marL="27905"/>
            <a:r>
              <a:rPr lang="en-US" sz="1200" dirty="0">
                <a:solidFill>
                  <a:srgbClr val="3F3F3F"/>
                </a:solidFill>
                <a:latin typeface="Courier"/>
                <a:cs typeface="Courier"/>
              </a:rPr>
              <a:t>  </a:t>
            </a:r>
            <a:r>
              <a:rPr lang="en-US" sz="1200" dirty="0" smtClean="0">
                <a:solidFill>
                  <a:srgbClr val="3F3F3F"/>
                </a:solidFill>
                <a:latin typeface="Courier"/>
                <a:cs typeface="Courier"/>
              </a:rPr>
              <a:t>	</a:t>
            </a:r>
            <a:r>
              <a:rPr lang="en-US" sz="1200" dirty="0" smtClean="0">
                <a:solidFill>
                  <a:srgbClr val="437126"/>
                </a:solidFill>
                <a:latin typeface="Courier"/>
                <a:cs typeface="Courier"/>
              </a:rPr>
              <a:t>mobile</a:t>
            </a:r>
            <a:r>
              <a:rPr lang="en-US" sz="1200" dirty="0">
                <a:solidFill>
                  <a:srgbClr val="3F3F3F"/>
                </a:solidFill>
                <a:latin typeface="Courier"/>
                <a:cs typeface="Courier"/>
              </a:rPr>
              <a:t>: </a:t>
            </a:r>
            <a:r>
              <a:rPr lang="en-US" sz="1200" dirty="0" smtClean="0">
                <a:solidFill>
                  <a:srgbClr val="3F3F3F"/>
                </a:solidFill>
                <a:latin typeface="Courier"/>
                <a:cs typeface="Courier"/>
              </a:rPr>
              <a:t>1234568138 }</a:t>
            </a:r>
            <a:endParaRPr lang="en-US" sz="1200" dirty="0">
              <a:solidFill>
                <a:srgbClr val="3F3F3F"/>
              </a:solidFill>
              <a:latin typeface="Courier"/>
              <a:cs typeface="Courier"/>
            </a:endParaRPr>
          </a:p>
          <a:p>
            <a:pPr marL="27905"/>
            <a:r>
              <a:rPr lang="en-US" sz="1200" dirty="0" smtClean="0">
                <a:solidFill>
                  <a:srgbClr val="3F3F3F"/>
                </a:solidFill>
                <a:latin typeface="Courier"/>
                <a:cs typeface="Courier"/>
              </a:rPr>
              <a:t>}</a:t>
            </a:r>
            <a:endParaRPr lang="en-US" sz="1200" dirty="0">
              <a:solidFill>
                <a:srgbClr val="3F3F3F"/>
              </a:solidFill>
              <a:latin typeface="Courier"/>
              <a:cs typeface="Courier"/>
            </a:endParaRPr>
          </a:p>
        </p:txBody>
      </p:sp>
    </p:spTree>
    <p:extLst>
      <p:ext uri="{BB962C8B-B14F-4D97-AF65-F5344CB8AC3E}">
        <p14:creationId xmlns:p14="http://schemas.microsoft.com/office/powerpoint/2010/main" val="349159075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1"/>
          <p:cNvSpPr>
            <a:spLocks noGrp="1"/>
          </p:cNvSpPr>
          <p:nvPr>
            <p:ph idx="1"/>
          </p:nvPr>
        </p:nvSpPr>
        <p:spPr>
          <a:xfrm>
            <a:off x="457200" y="1282262"/>
            <a:ext cx="7654925" cy="976313"/>
          </a:xfrm>
        </p:spPr>
        <p:txBody>
          <a:bodyPr/>
          <a:lstStyle/>
          <a:p>
            <a:pPr marL="0" indent="0">
              <a:buNone/>
            </a:pPr>
            <a:r>
              <a:rPr lang="en-US" dirty="0" smtClean="0"/>
              <a:t>Trade Mart for all OTC Trades</a:t>
            </a:r>
            <a:endParaRPr lang="en-US" dirty="0">
              <a:latin typeface="Segoe" charset="0"/>
            </a:endParaRPr>
          </a:p>
        </p:txBody>
      </p:sp>
      <p:sp>
        <p:nvSpPr>
          <p:cNvPr id="3" name="Title 2"/>
          <p:cNvSpPr>
            <a:spLocks noGrp="1"/>
          </p:cNvSpPr>
          <p:nvPr>
            <p:ph type="title"/>
          </p:nvPr>
        </p:nvSpPr>
        <p:spPr/>
        <p:txBody>
          <a:bodyPr/>
          <a:lstStyle/>
          <a:p>
            <a:pPr>
              <a:defRPr/>
            </a:pPr>
            <a:r>
              <a:rPr lang="en-US" dirty="0"/>
              <a:t>Data </a:t>
            </a:r>
            <a:r>
              <a:rPr lang="en-US" dirty="0" smtClean="0"/>
              <a:t>Consolidation</a:t>
            </a:r>
            <a:br>
              <a:rPr lang="en-US" dirty="0" smtClean="0"/>
            </a:br>
            <a:r>
              <a:rPr lang="en-US" sz="2400" dirty="0" smtClean="0"/>
              <a:t>Case </a:t>
            </a:r>
            <a:r>
              <a:rPr lang="en-US" sz="2400" dirty="0"/>
              <a:t>Study: </a:t>
            </a:r>
            <a:r>
              <a:rPr lang="en-US" sz="2400" dirty="0" smtClean="0"/>
              <a:t>Global Broker Dealer</a:t>
            </a:r>
            <a:endParaRPr lang="en-US" sz="2400" dirty="0"/>
          </a:p>
        </p:txBody>
      </p:sp>
      <p:sp>
        <p:nvSpPr>
          <p:cNvPr id="4" name="Rectangle 3"/>
          <p:cNvSpPr/>
          <p:nvPr/>
        </p:nvSpPr>
        <p:spPr>
          <a:xfrm>
            <a:off x="3065463" y="2302630"/>
            <a:ext cx="3044825"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6151562" y="2302630"/>
            <a:ext cx="2933171"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Connector 5"/>
          <p:cNvCxnSpPr/>
          <p:nvPr/>
        </p:nvCxnSpPr>
        <p:spPr>
          <a:xfrm flipH="1">
            <a:off x="3027363" y="2320093"/>
            <a:ext cx="20637"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26163" y="2320093"/>
            <a:ext cx="0"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94457" y="2302630"/>
            <a:ext cx="2932905"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Content Placeholder 3"/>
          <p:cNvSpPr txBox="1">
            <a:spLocks/>
          </p:cNvSpPr>
          <p:nvPr/>
        </p:nvSpPr>
        <p:spPr>
          <a:xfrm>
            <a:off x="0"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Problem</a:t>
            </a:r>
            <a:endParaRPr lang="en-US" sz="1800" b="1" dirty="0">
              <a:solidFill>
                <a:schemeClr val="bg1"/>
              </a:solidFill>
              <a:latin typeface="+mj-lt"/>
            </a:endParaRPr>
          </a:p>
        </p:txBody>
      </p:sp>
      <p:sp>
        <p:nvSpPr>
          <p:cNvPr id="10" name="Content Placeholder 3"/>
          <p:cNvSpPr txBox="1">
            <a:spLocks/>
          </p:cNvSpPr>
          <p:nvPr/>
        </p:nvSpPr>
        <p:spPr>
          <a:xfrm>
            <a:off x="3078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Why MongoDB</a:t>
            </a:r>
            <a:endParaRPr lang="en-US" sz="1800" b="1" dirty="0">
              <a:solidFill>
                <a:schemeClr val="bg1"/>
              </a:solidFill>
              <a:latin typeface="+mj-lt"/>
            </a:endParaRPr>
          </a:p>
        </p:txBody>
      </p:sp>
      <p:sp>
        <p:nvSpPr>
          <p:cNvPr id="11" name="Content Placeholder 3"/>
          <p:cNvSpPr txBox="1">
            <a:spLocks/>
          </p:cNvSpPr>
          <p:nvPr/>
        </p:nvSpPr>
        <p:spPr>
          <a:xfrm>
            <a:off x="6126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Results</a:t>
            </a:r>
            <a:endParaRPr lang="en-US" sz="1800" b="1" dirty="0">
              <a:solidFill>
                <a:schemeClr val="bg1"/>
              </a:solidFill>
              <a:latin typeface="+mj-lt"/>
            </a:endParaRPr>
          </a:p>
        </p:txBody>
      </p:sp>
      <p:sp>
        <p:nvSpPr>
          <p:cNvPr id="15" name="Content Placeholder 1"/>
          <p:cNvSpPr txBox="1">
            <a:spLocks/>
          </p:cNvSpPr>
          <p:nvPr/>
        </p:nvSpPr>
        <p:spPr>
          <a:xfrm>
            <a:off x="211138" y="2936043"/>
            <a:ext cx="2625725" cy="3167156"/>
          </a:xfrm>
          <a:prstGeom prst="rect">
            <a:avLst/>
          </a:prstGeom>
        </p:spPr>
        <p:txBody>
          <a:bodyPr lIns="0" tIns="0" rIns="0" bIns="0">
            <a:normAutofit/>
          </a:bodyPr>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4592" indent="-164592">
              <a:spcBef>
                <a:spcPts val="672"/>
              </a:spcBef>
              <a:defRPr/>
            </a:pPr>
            <a:r>
              <a:rPr lang="en-US" sz="1800" dirty="0">
                <a:solidFill>
                  <a:srgbClr val="595959"/>
                </a:solidFill>
                <a:ea typeface="ＭＳ Ｐゴシック" charset="0"/>
                <a:cs typeface="ＭＳ Ｐゴシック" charset="0"/>
              </a:rPr>
              <a:t>Each application </a:t>
            </a:r>
            <a:r>
              <a:rPr lang="en-US" sz="1800" dirty="0" smtClean="0">
                <a:solidFill>
                  <a:srgbClr val="595959"/>
                </a:solidFill>
                <a:ea typeface="ＭＳ Ｐゴシック" charset="0"/>
                <a:cs typeface="ＭＳ Ｐゴシック" charset="0"/>
              </a:rPr>
              <a:t>had its </a:t>
            </a:r>
            <a:r>
              <a:rPr lang="en-US" sz="1800" dirty="0">
                <a:solidFill>
                  <a:srgbClr val="595959"/>
                </a:solidFill>
                <a:ea typeface="ＭＳ Ｐゴシック" charset="0"/>
                <a:cs typeface="ＭＳ Ｐゴシック" charset="0"/>
              </a:rPr>
              <a:t>own persistence and audit trail</a:t>
            </a:r>
          </a:p>
          <a:p>
            <a:pPr marL="164592" indent="-164592">
              <a:spcBef>
                <a:spcPts val="672"/>
              </a:spcBef>
              <a:defRPr/>
            </a:pPr>
            <a:r>
              <a:rPr lang="en-US" sz="1800" dirty="0">
                <a:solidFill>
                  <a:srgbClr val="595959"/>
                </a:solidFill>
                <a:ea typeface="ＭＳ Ｐゴシック" charset="0"/>
                <a:cs typeface="ＭＳ Ｐゴシック" charset="0"/>
              </a:rPr>
              <a:t>Wanted one unified framework and persistence for all trades and products</a:t>
            </a:r>
          </a:p>
          <a:p>
            <a:pPr marL="164592" indent="-164592">
              <a:spcBef>
                <a:spcPts val="672"/>
              </a:spcBef>
              <a:defRPr/>
            </a:pPr>
            <a:r>
              <a:rPr lang="en-US" sz="1800" dirty="0">
                <a:solidFill>
                  <a:srgbClr val="595959"/>
                </a:solidFill>
                <a:ea typeface="ＭＳ Ｐゴシック" charset="0"/>
                <a:cs typeface="ＭＳ Ｐゴシック" charset="0"/>
              </a:rPr>
              <a:t>Needed to handle many variable structures across all securities</a:t>
            </a:r>
          </a:p>
        </p:txBody>
      </p:sp>
      <p:sp>
        <p:nvSpPr>
          <p:cNvPr id="45068" name="Content Placeholder 1"/>
          <p:cNvSpPr txBox="1">
            <a:spLocks/>
          </p:cNvSpPr>
          <p:nvPr/>
        </p:nvSpPr>
        <p:spPr bwMode="auto">
          <a:xfrm>
            <a:off x="3268663" y="2939218"/>
            <a:ext cx="2841625" cy="3554412"/>
          </a:xfrm>
          <a:prstGeom prst="rect">
            <a:avLst/>
          </a:prstGeom>
          <a:solidFill>
            <a:schemeClr val="bg1"/>
          </a:solidFill>
          <a:ln>
            <a:noFill/>
          </a:ln>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1275"/>
              </a:spcBef>
              <a:buFont typeface="Arial" charset="0"/>
              <a:buChar char="•"/>
            </a:pPr>
            <a:r>
              <a:rPr lang="en-US" sz="1800" dirty="0" smtClean="0">
                <a:solidFill>
                  <a:srgbClr val="595959"/>
                </a:solidFill>
              </a:rPr>
              <a:t>Dynamic schema: can save trade for all products in one data service</a:t>
            </a:r>
          </a:p>
          <a:p>
            <a:pPr eaLnBrk="1" hangingPunct="1">
              <a:spcBef>
                <a:spcPts val="1275"/>
              </a:spcBef>
              <a:buFont typeface="Arial" charset="0"/>
              <a:buChar char="•"/>
            </a:pPr>
            <a:r>
              <a:rPr lang="en-US" sz="1800" dirty="0" smtClean="0">
                <a:solidFill>
                  <a:srgbClr val="595959"/>
                </a:solidFill>
              </a:rPr>
              <a:t>Easy scaling: can easily keep trades as long as required with high performance</a:t>
            </a:r>
          </a:p>
          <a:p>
            <a:pPr eaLnBrk="1" hangingPunct="1">
              <a:spcBef>
                <a:spcPts val="1275"/>
              </a:spcBef>
              <a:buFont typeface="Arial" charset="0"/>
              <a:buChar char="•"/>
            </a:pPr>
            <a:endParaRPr lang="en-US" sz="1800" dirty="0">
              <a:solidFill>
                <a:srgbClr val="595959"/>
              </a:solidFill>
            </a:endParaRPr>
          </a:p>
        </p:txBody>
      </p:sp>
      <p:sp>
        <p:nvSpPr>
          <p:cNvPr id="45069" name="Content Placeholder 1"/>
          <p:cNvSpPr txBox="1">
            <a:spLocks/>
          </p:cNvSpPr>
          <p:nvPr/>
        </p:nvSpPr>
        <p:spPr bwMode="auto">
          <a:xfrm>
            <a:off x="6110288" y="2939219"/>
            <a:ext cx="2933170"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675"/>
              </a:spcBef>
              <a:buFont typeface="Arial" charset="0"/>
              <a:buChar char="•"/>
            </a:pPr>
            <a:r>
              <a:rPr lang="en-US" sz="1800" dirty="0">
                <a:solidFill>
                  <a:srgbClr val="595959"/>
                </a:solidFill>
              </a:rPr>
              <a:t>Fast time-to-market using the </a:t>
            </a:r>
            <a:r>
              <a:rPr lang="en-US" sz="1800" dirty="0" smtClean="0">
                <a:solidFill>
                  <a:srgbClr val="595959"/>
                </a:solidFill>
              </a:rPr>
              <a:t>persistence framework</a:t>
            </a:r>
            <a:endParaRPr lang="en-US" sz="1800" dirty="0">
              <a:solidFill>
                <a:srgbClr val="595959"/>
              </a:solidFill>
            </a:endParaRPr>
          </a:p>
          <a:p>
            <a:pPr eaLnBrk="1" hangingPunct="1">
              <a:spcBef>
                <a:spcPts val="1275"/>
              </a:spcBef>
              <a:buFont typeface="Arial" charset="0"/>
              <a:buChar char="•"/>
            </a:pPr>
            <a:r>
              <a:rPr lang="en-US" sz="1800" dirty="0">
                <a:solidFill>
                  <a:srgbClr val="595959"/>
                </a:solidFill>
              </a:rPr>
              <a:t>Store any structure of products</a:t>
            </a:r>
            <a:r>
              <a:rPr lang="en-US" sz="1800" dirty="0" smtClean="0">
                <a:solidFill>
                  <a:srgbClr val="595959"/>
                </a:solidFill>
              </a:rPr>
              <a:t>/trades </a:t>
            </a:r>
            <a:r>
              <a:rPr lang="en-US" sz="1800" dirty="0">
                <a:solidFill>
                  <a:srgbClr val="595959"/>
                </a:solidFill>
              </a:rPr>
              <a:t>without changing </a:t>
            </a:r>
            <a:r>
              <a:rPr lang="en-US" sz="1800" dirty="0" smtClean="0">
                <a:solidFill>
                  <a:srgbClr val="595959"/>
                </a:solidFill>
              </a:rPr>
              <a:t>a schema</a:t>
            </a:r>
            <a:endParaRPr lang="en-US" sz="1800" dirty="0">
              <a:solidFill>
                <a:srgbClr val="595959"/>
              </a:solidFill>
            </a:endParaRPr>
          </a:p>
          <a:p>
            <a:pPr eaLnBrk="1" hangingPunct="1">
              <a:spcBef>
                <a:spcPts val="1275"/>
              </a:spcBef>
              <a:buFont typeface="Arial" charset="0"/>
              <a:buChar char="•"/>
            </a:pPr>
            <a:r>
              <a:rPr lang="en-US" sz="1800" dirty="0">
                <a:solidFill>
                  <a:srgbClr val="595959"/>
                </a:solidFill>
              </a:rPr>
              <a:t>One consolidated trade store for auditing and reporting</a:t>
            </a:r>
          </a:p>
        </p:txBody>
      </p:sp>
      <p:sp>
        <p:nvSpPr>
          <p:cNvPr id="2" name="TextBox 1"/>
          <p:cNvSpPr txBox="1"/>
          <p:nvPr/>
        </p:nvSpPr>
        <p:spPr>
          <a:xfrm>
            <a:off x="1248937" y="6047353"/>
            <a:ext cx="6076759" cy="276999"/>
          </a:xfrm>
          <a:prstGeom prst="rect">
            <a:avLst/>
          </a:prstGeom>
        </p:spPr>
        <p:txBody>
          <a:bodyPr wrap="square" lIns="0" tIns="0" rIns="0" bIns="0" rtlCol="0">
            <a:spAutoFit/>
          </a:bodyPr>
          <a:lstStyle/>
          <a:p>
            <a:pPr marL="0" indent="0">
              <a:buFont typeface="Arial"/>
              <a:buNone/>
            </a:pPr>
            <a:r>
              <a:rPr lang="en-US" sz="1800" dirty="0" smtClean="0"/>
              <a:t>* Same Concepts Apply to Risk Calculation Consolidation</a:t>
            </a:r>
            <a:endParaRPr lang="en-US" sz="1800" dirty="0" smtClean="0"/>
          </a:p>
        </p:txBody>
      </p:sp>
    </p:spTree>
    <p:extLst>
      <p:ext uri="{BB962C8B-B14F-4D97-AF65-F5344CB8AC3E}">
        <p14:creationId xmlns:p14="http://schemas.microsoft.com/office/powerpoint/2010/main" val="194899296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1"/>
          <p:cNvSpPr>
            <a:spLocks noGrp="1"/>
          </p:cNvSpPr>
          <p:nvPr>
            <p:ph idx="1"/>
          </p:nvPr>
        </p:nvSpPr>
        <p:spPr>
          <a:xfrm>
            <a:off x="457200" y="1282262"/>
            <a:ext cx="7654925" cy="976313"/>
          </a:xfrm>
        </p:spPr>
        <p:txBody>
          <a:bodyPr/>
          <a:lstStyle/>
          <a:p>
            <a:pPr marL="0" indent="0">
              <a:buNone/>
            </a:pPr>
            <a:r>
              <a:rPr lang="en-US" dirty="0" smtClean="0"/>
              <a:t>Entitlements Reconciliation and Management</a:t>
            </a:r>
            <a:endParaRPr lang="en-US" dirty="0">
              <a:latin typeface="Segoe" charset="0"/>
            </a:endParaRPr>
          </a:p>
        </p:txBody>
      </p:sp>
      <p:sp>
        <p:nvSpPr>
          <p:cNvPr id="3" name="Title 2"/>
          <p:cNvSpPr>
            <a:spLocks noGrp="1"/>
          </p:cNvSpPr>
          <p:nvPr>
            <p:ph type="title"/>
          </p:nvPr>
        </p:nvSpPr>
        <p:spPr/>
        <p:txBody>
          <a:bodyPr/>
          <a:lstStyle/>
          <a:p>
            <a:pPr>
              <a:defRPr/>
            </a:pPr>
            <a:r>
              <a:rPr lang="en-US" dirty="0"/>
              <a:t>Data </a:t>
            </a:r>
            <a:r>
              <a:rPr lang="en-US" dirty="0" smtClean="0"/>
              <a:t>Consolidation</a:t>
            </a:r>
            <a:br>
              <a:rPr lang="en-US" dirty="0" smtClean="0"/>
            </a:br>
            <a:r>
              <a:rPr lang="en-US" sz="2400" dirty="0" smtClean="0"/>
              <a:t>Case </a:t>
            </a:r>
            <a:r>
              <a:rPr lang="en-US" sz="2400" dirty="0"/>
              <a:t>Study: </a:t>
            </a:r>
            <a:r>
              <a:rPr lang="en-US" sz="2400" dirty="0" smtClean="0"/>
              <a:t>Heavily </a:t>
            </a:r>
            <a:r>
              <a:rPr lang="en-US" sz="2400" dirty="0" err="1" smtClean="0"/>
              <a:t>Mergered</a:t>
            </a:r>
            <a:r>
              <a:rPr lang="en-US" sz="2400" dirty="0" smtClean="0"/>
              <a:t> Bank</a:t>
            </a:r>
            <a:endParaRPr lang="en-US" sz="2400" dirty="0"/>
          </a:p>
        </p:txBody>
      </p:sp>
      <p:sp>
        <p:nvSpPr>
          <p:cNvPr id="4" name="Rectangle 3"/>
          <p:cNvSpPr/>
          <p:nvPr/>
        </p:nvSpPr>
        <p:spPr>
          <a:xfrm>
            <a:off x="3065463" y="2302630"/>
            <a:ext cx="3044825"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6151562" y="2302630"/>
            <a:ext cx="2933171"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Connector 5"/>
          <p:cNvCxnSpPr/>
          <p:nvPr/>
        </p:nvCxnSpPr>
        <p:spPr>
          <a:xfrm flipH="1">
            <a:off x="3027363" y="2320093"/>
            <a:ext cx="20637"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26163" y="2320093"/>
            <a:ext cx="0"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94457" y="2302630"/>
            <a:ext cx="2932905"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Content Placeholder 3"/>
          <p:cNvSpPr txBox="1">
            <a:spLocks/>
          </p:cNvSpPr>
          <p:nvPr/>
        </p:nvSpPr>
        <p:spPr>
          <a:xfrm>
            <a:off x="0"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Problem</a:t>
            </a:r>
            <a:endParaRPr lang="en-US" sz="1800" b="1" dirty="0">
              <a:solidFill>
                <a:schemeClr val="bg1"/>
              </a:solidFill>
              <a:latin typeface="+mj-lt"/>
            </a:endParaRPr>
          </a:p>
        </p:txBody>
      </p:sp>
      <p:sp>
        <p:nvSpPr>
          <p:cNvPr id="10" name="Content Placeholder 3"/>
          <p:cNvSpPr txBox="1">
            <a:spLocks/>
          </p:cNvSpPr>
          <p:nvPr/>
        </p:nvSpPr>
        <p:spPr>
          <a:xfrm>
            <a:off x="3078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Why MongoDB</a:t>
            </a:r>
            <a:endParaRPr lang="en-US" sz="1800" b="1" dirty="0">
              <a:solidFill>
                <a:schemeClr val="bg1"/>
              </a:solidFill>
              <a:latin typeface="+mj-lt"/>
            </a:endParaRPr>
          </a:p>
        </p:txBody>
      </p:sp>
      <p:sp>
        <p:nvSpPr>
          <p:cNvPr id="11" name="Content Placeholder 3"/>
          <p:cNvSpPr txBox="1">
            <a:spLocks/>
          </p:cNvSpPr>
          <p:nvPr/>
        </p:nvSpPr>
        <p:spPr>
          <a:xfrm>
            <a:off x="6126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Results</a:t>
            </a:r>
            <a:endParaRPr lang="en-US" sz="1800" b="1" dirty="0">
              <a:solidFill>
                <a:schemeClr val="bg1"/>
              </a:solidFill>
              <a:latin typeface="+mj-lt"/>
            </a:endParaRPr>
          </a:p>
        </p:txBody>
      </p:sp>
      <p:sp>
        <p:nvSpPr>
          <p:cNvPr id="15" name="Content Placeholder 1"/>
          <p:cNvSpPr txBox="1">
            <a:spLocks/>
          </p:cNvSpPr>
          <p:nvPr/>
        </p:nvSpPr>
        <p:spPr>
          <a:xfrm>
            <a:off x="211138" y="2936043"/>
            <a:ext cx="2625725" cy="3167156"/>
          </a:xfrm>
          <a:prstGeom prst="rect">
            <a:avLst/>
          </a:prstGeom>
        </p:spPr>
        <p:txBody>
          <a:bodyPr lIns="0" tIns="0" rIns="0" bIns="0">
            <a:normAutofit lnSpcReduction="10000"/>
          </a:bodyPr>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4592" indent="-164592">
              <a:spcBef>
                <a:spcPts val="672"/>
              </a:spcBef>
              <a:defRPr/>
            </a:pPr>
            <a:r>
              <a:rPr lang="en-US" sz="1800" dirty="0" smtClean="0">
                <a:solidFill>
                  <a:srgbClr val="595959"/>
                </a:solidFill>
                <a:ea typeface="ＭＳ Ｐゴシック" charset="0"/>
                <a:cs typeface="ＭＳ Ｐゴシック" charset="0"/>
              </a:rPr>
              <a:t>Entitlement structure from 100s of systems cannot be remodeled in a central store</a:t>
            </a:r>
            <a:endParaRPr lang="en-US" sz="1800" dirty="0">
              <a:solidFill>
                <a:srgbClr val="595959"/>
              </a:solidFill>
              <a:ea typeface="ＭＳ Ｐゴシック" charset="0"/>
              <a:cs typeface="ＭＳ Ｐゴシック" charset="0"/>
            </a:endParaRPr>
          </a:p>
          <a:p>
            <a:pPr marL="164592" indent="-164592">
              <a:spcBef>
                <a:spcPts val="672"/>
              </a:spcBef>
              <a:defRPr/>
            </a:pPr>
            <a:r>
              <a:rPr lang="en-US" sz="1800" dirty="0" smtClean="0">
                <a:solidFill>
                  <a:srgbClr val="595959"/>
                </a:solidFill>
                <a:ea typeface="ＭＳ Ｐゴシック" charset="0"/>
                <a:cs typeface="ＭＳ Ｐゴシック" charset="0"/>
              </a:rPr>
              <a:t>Difficult to design a difference engine for bespoke content</a:t>
            </a:r>
            <a:endParaRPr lang="en-US" sz="1800" dirty="0">
              <a:solidFill>
                <a:srgbClr val="595959"/>
              </a:solidFill>
              <a:ea typeface="ＭＳ Ｐゴシック" charset="0"/>
              <a:cs typeface="ＭＳ Ｐゴシック" charset="0"/>
            </a:endParaRPr>
          </a:p>
          <a:p>
            <a:pPr marL="164592" indent="-164592">
              <a:spcBef>
                <a:spcPts val="672"/>
              </a:spcBef>
              <a:defRPr/>
            </a:pPr>
            <a:r>
              <a:rPr lang="en-US" sz="1800" dirty="0" smtClean="0">
                <a:solidFill>
                  <a:srgbClr val="595959"/>
                </a:solidFill>
                <a:ea typeface="ＭＳ Ｐゴシック" charset="0"/>
                <a:cs typeface="ＭＳ Ｐゴシック" charset="0"/>
              </a:rPr>
              <a:t>Feeder systems need to change on demand and cannot be held up by central store</a:t>
            </a:r>
            <a:endParaRPr lang="en-US" sz="1800" dirty="0">
              <a:solidFill>
                <a:srgbClr val="595959"/>
              </a:solidFill>
              <a:ea typeface="ＭＳ Ｐゴシック" charset="0"/>
              <a:cs typeface="ＭＳ Ｐゴシック" charset="0"/>
            </a:endParaRPr>
          </a:p>
        </p:txBody>
      </p:sp>
      <p:sp>
        <p:nvSpPr>
          <p:cNvPr id="45068" name="Content Placeholder 1"/>
          <p:cNvSpPr txBox="1">
            <a:spLocks/>
          </p:cNvSpPr>
          <p:nvPr/>
        </p:nvSpPr>
        <p:spPr bwMode="auto">
          <a:xfrm>
            <a:off x="3268663" y="2939218"/>
            <a:ext cx="2841625" cy="3554412"/>
          </a:xfrm>
          <a:prstGeom prst="rect">
            <a:avLst/>
          </a:prstGeom>
          <a:solidFill>
            <a:schemeClr val="bg1"/>
          </a:solidFill>
          <a:ln>
            <a:noFill/>
          </a:ln>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1275"/>
              </a:spcBef>
              <a:buFont typeface="Arial" charset="0"/>
              <a:buChar char="•"/>
            </a:pPr>
            <a:r>
              <a:rPr lang="en-US" sz="1800" dirty="0" smtClean="0">
                <a:solidFill>
                  <a:srgbClr val="595959"/>
                </a:solidFill>
              </a:rPr>
              <a:t>Dynamic schema: </a:t>
            </a:r>
            <a:r>
              <a:rPr lang="en-US" sz="1800" dirty="0">
                <a:solidFill>
                  <a:srgbClr val="595959"/>
                </a:solidFill>
              </a:rPr>
              <a:t>C</a:t>
            </a:r>
            <a:r>
              <a:rPr lang="en-US" sz="1800" dirty="0" smtClean="0">
                <a:solidFill>
                  <a:srgbClr val="595959"/>
                </a:solidFill>
              </a:rPr>
              <a:t>ommon bookkeeping plus bespoke content captured in same, </a:t>
            </a:r>
            <a:r>
              <a:rPr lang="en-US" sz="1800" dirty="0" err="1" smtClean="0">
                <a:solidFill>
                  <a:srgbClr val="595959"/>
                </a:solidFill>
              </a:rPr>
              <a:t>queryable</a:t>
            </a:r>
            <a:r>
              <a:rPr lang="en-US" sz="1800" dirty="0" smtClean="0">
                <a:solidFill>
                  <a:srgbClr val="595959"/>
                </a:solidFill>
              </a:rPr>
              <a:t> collection</a:t>
            </a:r>
            <a:endParaRPr lang="en-US" sz="1800" dirty="0" smtClean="0">
              <a:solidFill>
                <a:srgbClr val="595959"/>
              </a:solidFill>
            </a:endParaRPr>
          </a:p>
          <a:p>
            <a:pPr eaLnBrk="1" hangingPunct="1">
              <a:spcBef>
                <a:spcPts val="1275"/>
              </a:spcBef>
              <a:buFont typeface="Arial" charset="0"/>
              <a:buChar char="•"/>
            </a:pPr>
            <a:r>
              <a:rPr lang="en-US" sz="1800" dirty="0" smtClean="0">
                <a:solidFill>
                  <a:srgbClr val="595959"/>
                </a:solidFill>
              </a:rPr>
              <a:t>Rich structure API allows generic, granular, and clear comparison of documents</a:t>
            </a:r>
            <a:endParaRPr lang="en-US" sz="1800" dirty="0">
              <a:solidFill>
                <a:srgbClr val="595959"/>
              </a:solidFill>
            </a:endParaRPr>
          </a:p>
        </p:txBody>
      </p:sp>
      <p:sp>
        <p:nvSpPr>
          <p:cNvPr id="45069" name="Content Placeholder 1"/>
          <p:cNvSpPr txBox="1">
            <a:spLocks/>
          </p:cNvSpPr>
          <p:nvPr/>
        </p:nvSpPr>
        <p:spPr bwMode="auto">
          <a:xfrm>
            <a:off x="6151564" y="2939219"/>
            <a:ext cx="2933170"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675"/>
              </a:spcBef>
              <a:buFont typeface="Arial" charset="0"/>
              <a:buChar char="•"/>
            </a:pPr>
            <a:r>
              <a:rPr lang="en-US" sz="1800" dirty="0" smtClean="0">
                <a:solidFill>
                  <a:srgbClr val="595959"/>
                </a:solidFill>
              </a:rPr>
              <a:t>Central processing places few demands on feeders</a:t>
            </a:r>
            <a:endParaRPr lang="en-US" sz="1800" dirty="0">
              <a:solidFill>
                <a:srgbClr val="595959"/>
              </a:solidFill>
            </a:endParaRPr>
          </a:p>
          <a:p>
            <a:pPr eaLnBrk="1" hangingPunct="1">
              <a:spcBef>
                <a:spcPts val="1275"/>
              </a:spcBef>
              <a:buFont typeface="Arial" charset="0"/>
              <a:buChar char="•"/>
            </a:pPr>
            <a:r>
              <a:rPr lang="en-US" sz="1800" dirty="0" smtClean="0">
                <a:solidFill>
                  <a:srgbClr val="595959"/>
                </a:solidFill>
              </a:rPr>
              <a:t>New systems can be added at any time with no development effort</a:t>
            </a:r>
            <a:endParaRPr lang="en-US" sz="1800" dirty="0">
              <a:solidFill>
                <a:srgbClr val="595959"/>
              </a:solidFill>
            </a:endParaRPr>
          </a:p>
          <a:p>
            <a:pPr eaLnBrk="1" hangingPunct="1">
              <a:spcBef>
                <a:spcPts val="1275"/>
              </a:spcBef>
              <a:buFont typeface="Arial" charset="0"/>
              <a:buChar char="•"/>
            </a:pPr>
            <a:r>
              <a:rPr lang="en-US" sz="1800" dirty="0" smtClean="0">
                <a:solidFill>
                  <a:srgbClr val="595959"/>
                </a:solidFill>
              </a:rPr>
              <a:t>Development effort shifted to value-add capabilities on top of store</a:t>
            </a:r>
            <a:endParaRPr lang="en-US" sz="1800" dirty="0">
              <a:solidFill>
                <a:srgbClr val="595959"/>
              </a:solidFill>
            </a:endParaRPr>
          </a:p>
        </p:txBody>
      </p:sp>
    </p:spTree>
    <p:extLst>
      <p:ext uri="{BB962C8B-B14F-4D97-AF65-F5344CB8AC3E}">
        <p14:creationId xmlns:p14="http://schemas.microsoft.com/office/powerpoint/2010/main" val="301892290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1"/>
          <p:cNvSpPr>
            <a:spLocks noGrp="1"/>
          </p:cNvSpPr>
          <p:nvPr>
            <p:ph idx="1"/>
          </p:nvPr>
        </p:nvSpPr>
        <p:spPr>
          <a:xfrm>
            <a:off x="457200" y="1282262"/>
            <a:ext cx="7654925" cy="976313"/>
          </a:xfrm>
        </p:spPr>
        <p:txBody>
          <a:bodyPr/>
          <a:lstStyle/>
          <a:p>
            <a:pPr marL="0" indent="0">
              <a:buNone/>
            </a:pPr>
            <a:r>
              <a:rPr lang="en-US" dirty="0" smtClean="0"/>
              <a:t>Structured Products Development &amp; Pricing</a:t>
            </a:r>
            <a:endParaRPr lang="en-US" dirty="0">
              <a:latin typeface="Segoe" charset="0"/>
            </a:endParaRPr>
          </a:p>
        </p:txBody>
      </p:sp>
      <p:sp>
        <p:nvSpPr>
          <p:cNvPr id="3" name="Title 2"/>
          <p:cNvSpPr>
            <a:spLocks noGrp="1"/>
          </p:cNvSpPr>
          <p:nvPr>
            <p:ph type="title"/>
          </p:nvPr>
        </p:nvSpPr>
        <p:spPr/>
        <p:txBody>
          <a:bodyPr/>
          <a:lstStyle/>
          <a:p>
            <a:pPr>
              <a:defRPr/>
            </a:pPr>
            <a:r>
              <a:rPr lang="en-US" dirty="0" smtClean="0"/>
              <a:t>Point-of-Origin</a:t>
            </a:r>
            <a:br>
              <a:rPr lang="en-US" dirty="0" smtClean="0"/>
            </a:br>
            <a:r>
              <a:rPr lang="en-US" sz="2400" dirty="0" smtClean="0"/>
              <a:t>Case </a:t>
            </a:r>
            <a:r>
              <a:rPr lang="en-US" sz="2400" dirty="0"/>
              <a:t>Study: </a:t>
            </a:r>
            <a:r>
              <a:rPr lang="en-US" sz="2400" dirty="0" smtClean="0"/>
              <a:t>Global Broker Dealer</a:t>
            </a:r>
            <a:endParaRPr lang="en-US" sz="2400" dirty="0"/>
          </a:p>
        </p:txBody>
      </p:sp>
      <p:sp>
        <p:nvSpPr>
          <p:cNvPr id="4" name="Rectangle 3"/>
          <p:cNvSpPr/>
          <p:nvPr/>
        </p:nvSpPr>
        <p:spPr>
          <a:xfrm>
            <a:off x="3065463" y="2302630"/>
            <a:ext cx="3044825"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6151562" y="2302630"/>
            <a:ext cx="2933171"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Connector 5"/>
          <p:cNvCxnSpPr/>
          <p:nvPr/>
        </p:nvCxnSpPr>
        <p:spPr>
          <a:xfrm flipH="1">
            <a:off x="3027363" y="2320093"/>
            <a:ext cx="20637"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26163" y="2320093"/>
            <a:ext cx="0"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94457" y="2302630"/>
            <a:ext cx="2932905"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Content Placeholder 3"/>
          <p:cNvSpPr txBox="1">
            <a:spLocks/>
          </p:cNvSpPr>
          <p:nvPr/>
        </p:nvSpPr>
        <p:spPr>
          <a:xfrm>
            <a:off x="0"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Problem</a:t>
            </a:r>
            <a:endParaRPr lang="en-US" sz="1800" b="1" dirty="0">
              <a:solidFill>
                <a:schemeClr val="bg1"/>
              </a:solidFill>
              <a:latin typeface="+mj-lt"/>
            </a:endParaRPr>
          </a:p>
        </p:txBody>
      </p:sp>
      <p:sp>
        <p:nvSpPr>
          <p:cNvPr id="10" name="Content Placeholder 3"/>
          <p:cNvSpPr txBox="1">
            <a:spLocks/>
          </p:cNvSpPr>
          <p:nvPr/>
        </p:nvSpPr>
        <p:spPr>
          <a:xfrm>
            <a:off x="3078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Why MongoDB</a:t>
            </a:r>
            <a:endParaRPr lang="en-US" sz="1800" b="1" dirty="0">
              <a:solidFill>
                <a:schemeClr val="bg1"/>
              </a:solidFill>
              <a:latin typeface="+mj-lt"/>
            </a:endParaRPr>
          </a:p>
        </p:txBody>
      </p:sp>
      <p:sp>
        <p:nvSpPr>
          <p:cNvPr id="11" name="Content Placeholder 3"/>
          <p:cNvSpPr txBox="1">
            <a:spLocks/>
          </p:cNvSpPr>
          <p:nvPr/>
        </p:nvSpPr>
        <p:spPr>
          <a:xfrm>
            <a:off x="6126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Results</a:t>
            </a:r>
            <a:endParaRPr lang="en-US" sz="1800" b="1" dirty="0">
              <a:solidFill>
                <a:schemeClr val="bg1"/>
              </a:solidFill>
              <a:latin typeface="+mj-lt"/>
            </a:endParaRPr>
          </a:p>
        </p:txBody>
      </p:sp>
      <p:sp>
        <p:nvSpPr>
          <p:cNvPr id="15" name="Content Placeholder 1"/>
          <p:cNvSpPr txBox="1">
            <a:spLocks/>
          </p:cNvSpPr>
          <p:nvPr/>
        </p:nvSpPr>
        <p:spPr>
          <a:xfrm>
            <a:off x="211138" y="2936043"/>
            <a:ext cx="2625725" cy="3167156"/>
          </a:xfrm>
          <a:prstGeom prst="rect">
            <a:avLst/>
          </a:prstGeom>
        </p:spPr>
        <p:txBody>
          <a:bodyPr lIns="0" tIns="0" rIns="0" bIns="0">
            <a:normAutofit/>
          </a:bodyPr>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4592" indent="-164592">
              <a:spcBef>
                <a:spcPts val="672"/>
              </a:spcBef>
              <a:defRPr/>
            </a:pPr>
            <a:r>
              <a:rPr lang="en-US" sz="1800" dirty="0" smtClean="0">
                <a:solidFill>
                  <a:srgbClr val="595959"/>
                </a:solidFill>
                <a:ea typeface="ＭＳ Ｐゴシック" charset="0"/>
                <a:cs typeface="ＭＳ Ｐゴシック" charset="0"/>
              </a:rPr>
              <a:t>Need agility in design and persistence of complex instruments</a:t>
            </a:r>
            <a:endParaRPr lang="en-US" sz="1800" dirty="0">
              <a:solidFill>
                <a:srgbClr val="595959"/>
              </a:solidFill>
              <a:ea typeface="ＭＳ Ｐゴシック" charset="0"/>
              <a:cs typeface="ＭＳ Ｐゴシック" charset="0"/>
            </a:endParaRPr>
          </a:p>
          <a:p>
            <a:pPr marL="164592" indent="-164592">
              <a:spcBef>
                <a:spcPts val="672"/>
              </a:spcBef>
              <a:defRPr/>
            </a:pPr>
            <a:r>
              <a:rPr lang="en-US" sz="1800" dirty="0" smtClean="0">
                <a:solidFill>
                  <a:srgbClr val="595959"/>
                </a:solidFill>
                <a:ea typeface="ＭＳ Ｐゴシック" charset="0"/>
                <a:cs typeface="ＭＳ Ｐゴシック" charset="0"/>
              </a:rPr>
              <a:t>Variety of consumers: C# front ends, Java and C++ backend calculators, python RAD</a:t>
            </a:r>
          </a:p>
          <a:p>
            <a:pPr marL="164592" indent="-164592">
              <a:spcBef>
                <a:spcPts val="672"/>
              </a:spcBef>
              <a:defRPr/>
            </a:pPr>
            <a:r>
              <a:rPr lang="en-US" sz="1800" dirty="0" smtClean="0">
                <a:solidFill>
                  <a:srgbClr val="595959"/>
                </a:solidFill>
                <a:ea typeface="ＭＳ Ｐゴシック" charset="0"/>
                <a:cs typeface="ＭＳ Ｐゴシック" charset="0"/>
              </a:rPr>
              <a:t>Arbitrary grouping of instruments in RDBMS is limited</a:t>
            </a:r>
            <a:endParaRPr lang="en-US" sz="1800" dirty="0">
              <a:solidFill>
                <a:srgbClr val="595959"/>
              </a:solidFill>
              <a:ea typeface="ＭＳ Ｐゴシック" charset="0"/>
              <a:cs typeface="ＭＳ Ｐゴシック" charset="0"/>
            </a:endParaRPr>
          </a:p>
        </p:txBody>
      </p:sp>
      <p:sp>
        <p:nvSpPr>
          <p:cNvPr id="45068" name="Content Placeholder 1"/>
          <p:cNvSpPr txBox="1">
            <a:spLocks/>
          </p:cNvSpPr>
          <p:nvPr/>
        </p:nvSpPr>
        <p:spPr bwMode="auto">
          <a:xfrm>
            <a:off x="3268663" y="2939218"/>
            <a:ext cx="2841625" cy="3554412"/>
          </a:xfrm>
          <a:prstGeom prst="rect">
            <a:avLst/>
          </a:prstGeom>
          <a:solidFill>
            <a:schemeClr val="bg1"/>
          </a:solidFill>
          <a:ln>
            <a:noFill/>
          </a:ln>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1275"/>
              </a:spcBef>
              <a:buFont typeface="Arial" charset="0"/>
              <a:buChar char="•"/>
            </a:pPr>
            <a:r>
              <a:rPr lang="en-US" sz="1800" dirty="0" smtClean="0">
                <a:solidFill>
                  <a:srgbClr val="595959"/>
                </a:solidFill>
              </a:rPr>
              <a:t>Rich structure in documents supports legs of exotic shapes</a:t>
            </a:r>
            <a:endParaRPr lang="en-US" sz="1800" dirty="0" smtClean="0">
              <a:solidFill>
                <a:srgbClr val="595959"/>
              </a:solidFill>
            </a:endParaRPr>
          </a:p>
          <a:p>
            <a:pPr eaLnBrk="1" hangingPunct="1">
              <a:spcBef>
                <a:spcPts val="1275"/>
              </a:spcBef>
              <a:buFont typeface="Arial" charset="0"/>
              <a:buChar char="•"/>
            </a:pPr>
            <a:r>
              <a:rPr lang="en-US" sz="1800" dirty="0" smtClean="0">
                <a:solidFill>
                  <a:srgbClr val="595959"/>
                </a:solidFill>
              </a:rPr>
              <a:t>13 languages supported plus more in the community</a:t>
            </a:r>
            <a:endParaRPr lang="en-US" sz="1800" dirty="0" smtClean="0">
              <a:solidFill>
                <a:srgbClr val="595959"/>
              </a:solidFill>
            </a:endParaRPr>
          </a:p>
          <a:p>
            <a:pPr eaLnBrk="1" hangingPunct="1">
              <a:spcBef>
                <a:spcPts val="1275"/>
              </a:spcBef>
              <a:buFont typeface="Arial" charset="0"/>
              <a:buChar char="•"/>
            </a:pPr>
            <a:endParaRPr lang="en-US" sz="1800" dirty="0">
              <a:solidFill>
                <a:srgbClr val="595959"/>
              </a:solidFill>
            </a:endParaRPr>
          </a:p>
        </p:txBody>
      </p:sp>
      <p:sp>
        <p:nvSpPr>
          <p:cNvPr id="45069" name="Content Placeholder 1"/>
          <p:cNvSpPr txBox="1">
            <a:spLocks/>
          </p:cNvSpPr>
          <p:nvPr/>
        </p:nvSpPr>
        <p:spPr bwMode="auto">
          <a:xfrm>
            <a:off x="6110288" y="2939219"/>
            <a:ext cx="2933170"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675"/>
              </a:spcBef>
              <a:buFont typeface="Arial" charset="0"/>
              <a:buChar char="•"/>
            </a:pPr>
            <a:r>
              <a:rPr lang="en-US" sz="1800" dirty="0" smtClean="0">
                <a:solidFill>
                  <a:srgbClr val="595959"/>
                </a:solidFill>
              </a:rPr>
              <a:t>Faster development of high-margin products</a:t>
            </a:r>
            <a:endParaRPr lang="en-US" sz="1800" dirty="0">
              <a:solidFill>
                <a:srgbClr val="595959"/>
              </a:solidFill>
            </a:endParaRPr>
          </a:p>
          <a:p>
            <a:pPr eaLnBrk="1" hangingPunct="1">
              <a:spcBef>
                <a:spcPts val="1275"/>
              </a:spcBef>
              <a:buFont typeface="Arial" charset="0"/>
              <a:buChar char="•"/>
            </a:pPr>
            <a:r>
              <a:rPr lang="en-US" sz="1800" dirty="0" smtClean="0">
                <a:solidFill>
                  <a:srgbClr val="595959"/>
                </a:solidFill>
              </a:rPr>
              <a:t>Simpler management of portfolios and groupings</a:t>
            </a:r>
          </a:p>
        </p:txBody>
      </p:sp>
    </p:spTree>
    <p:extLst>
      <p:ext uri="{BB962C8B-B14F-4D97-AF65-F5344CB8AC3E}">
        <p14:creationId xmlns:p14="http://schemas.microsoft.com/office/powerpoint/2010/main" val="255960237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01439" y="6201151"/>
            <a:ext cx="2656721" cy="460728"/>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2" name="Title 1"/>
          <p:cNvSpPr>
            <a:spLocks noGrp="1"/>
          </p:cNvSpPr>
          <p:nvPr>
            <p:ph type="title"/>
          </p:nvPr>
        </p:nvSpPr>
        <p:spPr/>
        <p:txBody>
          <a:bodyPr/>
          <a:lstStyle/>
          <a:p>
            <a:r>
              <a:rPr lang="en-US" dirty="0" smtClean="0"/>
              <a:t>Reference Data Distribution</a:t>
            </a:r>
            <a:br>
              <a:rPr lang="en-US" dirty="0" smtClean="0"/>
            </a:br>
            <a:r>
              <a:rPr lang="en-US" sz="2400" dirty="0" smtClean="0"/>
              <a:t>Challenge: Ref data difficult to change and distribute</a:t>
            </a:r>
            <a:endParaRPr lang="en-US" sz="2400" dirty="0"/>
          </a:p>
        </p:txBody>
      </p:sp>
      <p:pic>
        <p:nvPicPr>
          <p:cNvPr id="27" name="Picture 10"/>
          <p:cNvPicPr>
            <a:picLocks/>
          </p:cNvPicPr>
          <p:nvPr/>
        </p:nvPicPr>
        <p:blipFill>
          <a:blip r:embed="rId3">
            <a:extLst>
              <a:ext uri="{28A0092B-C50C-407E-A947-70E740481C1C}">
                <a14:useLocalDpi xmlns:a14="http://schemas.microsoft.com/office/drawing/2010/main"/>
              </a:ext>
            </a:extLst>
          </a:blip>
          <a:srcRect/>
          <a:stretch>
            <a:fillRect/>
          </a:stretch>
        </p:blipFill>
        <p:spPr bwMode="auto">
          <a:xfrm>
            <a:off x="0" y="1435648"/>
            <a:ext cx="9144000" cy="449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Can 28"/>
          <p:cNvSpPr/>
          <p:nvPr/>
        </p:nvSpPr>
        <p:spPr>
          <a:xfrm>
            <a:off x="2392497" y="2717044"/>
            <a:ext cx="731328" cy="588826"/>
          </a:xfrm>
          <a:prstGeom prst="can">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chemeClr val="tx1"/>
                </a:solidFill>
                <a:latin typeface="Calibri"/>
                <a:cs typeface="Calibri"/>
              </a:rPr>
              <a:t>Golden Copy</a:t>
            </a:r>
            <a:endParaRPr lang="en-US" sz="1200" b="1" dirty="0">
              <a:solidFill>
                <a:schemeClr val="tx1"/>
              </a:solidFill>
              <a:latin typeface="Calibri"/>
              <a:cs typeface="Calibri"/>
            </a:endParaRPr>
          </a:p>
        </p:txBody>
      </p:sp>
      <p:sp>
        <p:nvSpPr>
          <p:cNvPr id="30" name="Can 29"/>
          <p:cNvSpPr/>
          <p:nvPr/>
        </p:nvSpPr>
        <p:spPr>
          <a:xfrm>
            <a:off x="4509554" y="2186449"/>
            <a:ext cx="257185" cy="380103"/>
          </a:xfrm>
          <a:prstGeom prst="can">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32" name="Can 31"/>
          <p:cNvSpPr/>
          <p:nvPr/>
        </p:nvSpPr>
        <p:spPr>
          <a:xfrm>
            <a:off x="7970825" y="2782130"/>
            <a:ext cx="257185" cy="380103"/>
          </a:xfrm>
          <a:prstGeom prst="can">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34" name="Can 33"/>
          <p:cNvSpPr/>
          <p:nvPr/>
        </p:nvSpPr>
        <p:spPr>
          <a:xfrm>
            <a:off x="7024155" y="3913105"/>
            <a:ext cx="257185" cy="380103"/>
          </a:xfrm>
          <a:prstGeom prst="can">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36" name="Can 35"/>
          <p:cNvSpPr/>
          <p:nvPr/>
        </p:nvSpPr>
        <p:spPr>
          <a:xfrm>
            <a:off x="7975314" y="4848006"/>
            <a:ext cx="257185" cy="380103"/>
          </a:xfrm>
          <a:prstGeom prst="can">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37" name="Can 36"/>
          <p:cNvSpPr/>
          <p:nvPr/>
        </p:nvSpPr>
        <p:spPr>
          <a:xfrm>
            <a:off x="1332118" y="2717044"/>
            <a:ext cx="257185" cy="380103"/>
          </a:xfrm>
          <a:prstGeom prst="can">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38" name="Can 37"/>
          <p:cNvSpPr/>
          <p:nvPr/>
        </p:nvSpPr>
        <p:spPr>
          <a:xfrm>
            <a:off x="3430061" y="4507957"/>
            <a:ext cx="257185" cy="380103"/>
          </a:xfrm>
          <a:prstGeom prst="can">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39" name="Can 38"/>
          <p:cNvSpPr/>
          <p:nvPr/>
        </p:nvSpPr>
        <p:spPr>
          <a:xfrm>
            <a:off x="5109092" y="2379587"/>
            <a:ext cx="257185" cy="380103"/>
          </a:xfrm>
          <a:prstGeom prst="can">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cxnSp>
        <p:nvCxnSpPr>
          <p:cNvPr id="41" name="Curved Connector 40"/>
          <p:cNvCxnSpPr>
            <a:stCxn id="29" idx="1"/>
            <a:endCxn id="30" idx="2"/>
          </p:cNvCxnSpPr>
          <p:nvPr/>
        </p:nvCxnSpPr>
        <p:spPr>
          <a:xfrm rot="5400000" flipH="1" flipV="1">
            <a:off x="3463586" y="1671077"/>
            <a:ext cx="340543" cy="1751393"/>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Curved Connector 41"/>
          <p:cNvCxnSpPr>
            <a:stCxn id="29" idx="1"/>
            <a:endCxn id="39" idx="2"/>
          </p:cNvCxnSpPr>
          <p:nvPr/>
        </p:nvCxnSpPr>
        <p:spPr>
          <a:xfrm rot="5400000" flipH="1" flipV="1">
            <a:off x="3859924" y="1467877"/>
            <a:ext cx="147405" cy="2350931"/>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 name="Curved Connector 43"/>
          <p:cNvCxnSpPr>
            <a:stCxn id="29" idx="3"/>
            <a:endCxn id="38" idx="2"/>
          </p:cNvCxnSpPr>
          <p:nvPr/>
        </p:nvCxnSpPr>
        <p:spPr>
          <a:xfrm rot="16200000" flipH="1">
            <a:off x="2398042" y="3665989"/>
            <a:ext cx="1392139" cy="671900"/>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a:stCxn id="29" idx="4"/>
            <a:endCxn id="32" idx="2"/>
          </p:cNvCxnSpPr>
          <p:nvPr/>
        </p:nvCxnSpPr>
        <p:spPr>
          <a:xfrm flipV="1">
            <a:off x="3123825" y="2972182"/>
            <a:ext cx="4847000" cy="39275"/>
          </a:xfrm>
          <a:prstGeom prst="curvedConnector3">
            <a:avLst>
              <a:gd name="adj1" fmla="val 50000"/>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 name="Curved Connector 46"/>
          <p:cNvCxnSpPr>
            <a:stCxn id="29" idx="3"/>
            <a:endCxn id="34" idx="2"/>
          </p:cNvCxnSpPr>
          <p:nvPr/>
        </p:nvCxnSpPr>
        <p:spPr>
          <a:xfrm rot="16200000" flipH="1">
            <a:off x="4492515" y="1571516"/>
            <a:ext cx="797287" cy="4265994"/>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29" idx="3"/>
            <a:endCxn id="36" idx="2"/>
          </p:cNvCxnSpPr>
          <p:nvPr/>
        </p:nvCxnSpPr>
        <p:spPr>
          <a:xfrm rot="16200000" flipH="1">
            <a:off x="4500643" y="1563387"/>
            <a:ext cx="1732188" cy="5217153"/>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Curved Connector 48"/>
          <p:cNvCxnSpPr>
            <a:stCxn id="29" idx="0"/>
            <a:endCxn id="37" idx="0"/>
          </p:cNvCxnSpPr>
          <p:nvPr/>
        </p:nvCxnSpPr>
        <p:spPr>
          <a:xfrm rot="16200000" flipV="1">
            <a:off x="2067981" y="2174071"/>
            <a:ext cx="82911" cy="1297450"/>
          </a:xfrm>
          <a:prstGeom prst="curvedConnector3">
            <a:avLst>
              <a:gd name="adj1" fmla="val 453266"/>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895168" y="2195071"/>
            <a:ext cx="581047"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Batch</a:t>
            </a:r>
          </a:p>
        </p:txBody>
      </p:sp>
      <p:sp>
        <p:nvSpPr>
          <p:cNvPr id="52" name="TextBox 51"/>
          <p:cNvSpPr txBox="1"/>
          <p:nvPr/>
        </p:nvSpPr>
        <p:spPr>
          <a:xfrm>
            <a:off x="3965244" y="2631769"/>
            <a:ext cx="581047"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Batch</a:t>
            </a:r>
          </a:p>
        </p:txBody>
      </p:sp>
      <p:sp>
        <p:nvSpPr>
          <p:cNvPr id="53" name="TextBox 52"/>
          <p:cNvSpPr txBox="1"/>
          <p:nvPr/>
        </p:nvSpPr>
        <p:spPr>
          <a:xfrm>
            <a:off x="7394267" y="2757418"/>
            <a:ext cx="581047"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Batch</a:t>
            </a:r>
          </a:p>
        </p:txBody>
      </p:sp>
      <p:sp>
        <p:nvSpPr>
          <p:cNvPr id="54" name="TextBox 53"/>
          <p:cNvSpPr txBox="1"/>
          <p:nvPr/>
        </p:nvSpPr>
        <p:spPr>
          <a:xfrm>
            <a:off x="6099161" y="3875987"/>
            <a:ext cx="581047"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Batch</a:t>
            </a:r>
          </a:p>
        </p:txBody>
      </p:sp>
      <p:sp>
        <p:nvSpPr>
          <p:cNvPr id="55" name="TextBox 54"/>
          <p:cNvSpPr txBox="1"/>
          <p:nvPr/>
        </p:nvSpPr>
        <p:spPr>
          <a:xfrm>
            <a:off x="6119246" y="4706391"/>
            <a:ext cx="581047"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Batch</a:t>
            </a:r>
          </a:p>
        </p:txBody>
      </p:sp>
      <p:sp>
        <p:nvSpPr>
          <p:cNvPr id="56" name="TextBox 55"/>
          <p:cNvSpPr txBox="1"/>
          <p:nvPr/>
        </p:nvSpPr>
        <p:spPr>
          <a:xfrm>
            <a:off x="3123825" y="4269148"/>
            <a:ext cx="581047"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Batch</a:t>
            </a:r>
          </a:p>
        </p:txBody>
      </p:sp>
      <p:sp>
        <p:nvSpPr>
          <p:cNvPr id="57" name="TextBox 56"/>
          <p:cNvSpPr txBox="1"/>
          <p:nvPr/>
        </p:nvSpPr>
        <p:spPr>
          <a:xfrm>
            <a:off x="1998105" y="2271299"/>
            <a:ext cx="581047"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Batch</a:t>
            </a:r>
          </a:p>
        </p:txBody>
      </p:sp>
      <p:sp>
        <p:nvSpPr>
          <p:cNvPr id="68" name="Can 67"/>
          <p:cNvSpPr/>
          <p:nvPr/>
        </p:nvSpPr>
        <p:spPr>
          <a:xfrm>
            <a:off x="7265674" y="3091081"/>
            <a:ext cx="257185" cy="380103"/>
          </a:xfrm>
          <a:prstGeom prst="can">
            <a:avLst/>
          </a:prstGeom>
          <a:solidFill>
            <a:schemeClr val="accent2">
              <a:lumMod val="40000"/>
              <a:lumOff val="6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cxnSp>
        <p:nvCxnSpPr>
          <p:cNvPr id="69" name="Curved Connector 68"/>
          <p:cNvCxnSpPr>
            <a:stCxn id="29" idx="3"/>
            <a:endCxn id="68" idx="2"/>
          </p:cNvCxnSpPr>
          <p:nvPr/>
        </p:nvCxnSpPr>
        <p:spPr>
          <a:xfrm rot="5400000" flipH="1" flipV="1">
            <a:off x="4999548" y="1039745"/>
            <a:ext cx="24737" cy="4507513"/>
          </a:xfrm>
          <a:prstGeom prst="curvedConnector4">
            <a:avLst>
              <a:gd name="adj1" fmla="val -924122"/>
              <a:gd name="adj2" fmla="val 54056"/>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6276667" y="3086104"/>
            <a:ext cx="581047"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Batch</a:t>
            </a:r>
          </a:p>
        </p:txBody>
      </p:sp>
      <p:sp>
        <p:nvSpPr>
          <p:cNvPr id="60" name="TextBox 59"/>
          <p:cNvSpPr txBox="1"/>
          <p:nvPr/>
        </p:nvSpPr>
        <p:spPr>
          <a:xfrm>
            <a:off x="101439" y="3487604"/>
            <a:ext cx="2291058" cy="3447097"/>
          </a:xfrm>
          <a:prstGeom prst="rect">
            <a:avLst/>
          </a:prstGeom>
        </p:spPr>
        <p:txBody>
          <a:bodyPr wrap="square" lIns="0" tIns="0" rIns="0" bIns="0" rtlCol="0">
            <a:spAutoFit/>
          </a:bodyPr>
          <a:lstStyle/>
          <a:p>
            <a:r>
              <a:rPr lang="en-US" sz="1600" b="1" dirty="0" smtClean="0">
                <a:solidFill>
                  <a:srgbClr val="535353"/>
                </a:solidFill>
                <a:latin typeface="Calibri"/>
                <a:cs typeface="Calibri"/>
              </a:rPr>
              <a:t>Common issues</a:t>
            </a:r>
          </a:p>
          <a:p>
            <a:pPr marL="176213" indent="-176213">
              <a:buFont typeface="Arial"/>
              <a:buChar char="•"/>
            </a:pPr>
            <a:r>
              <a:rPr lang="en-US" sz="1600" dirty="0" smtClean="0">
                <a:solidFill>
                  <a:srgbClr val="535353"/>
                </a:solidFill>
                <a:latin typeface="Calibri"/>
                <a:cs typeface="Calibri"/>
              </a:rPr>
              <a:t>Hard to change schema of master data</a:t>
            </a:r>
          </a:p>
          <a:p>
            <a:pPr marL="176213" indent="-176213">
              <a:buFont typeface="Arial"/>
              <a:buChar char="•"/>
            </a:pPr>
            <a:r>
              <a:rPr lang="en-US" sz="1600" dirty="0" smtClean="0">
                <a:solidFill>
                  <a:srgbClr val="535353"/>
                </a:solidFill>
                <a:latin typeface="Calibri"/>
                <a:cs typeface="Calibri"/>
              </a:rPr>
              <a:t>Data copied everywhere and gets out of sync</a:t>
            </a:r>
          </a:p>
          <a:p>
            <a:pPr marL="176213" indent="-176213">
              <a:buFont typeface="Arial"/>
              <a:buChar char="•"/>
            </a:pPr>
            <a:endParaRPr lang="en-US" sz="1600" dirty="0">
              <a:solidFill>
                <a:srgbClr val="535353"/>
              </a:solidFill>
              <a:latin typeface="Calibri"/>
              <a:cs typeface="Calibri"/>
            </a:endParaRPr>
          </a:p>
          <a:p>
            <a:r>
              <a:rPr lang="en-US" sz="1600" b="1" dirty="0" smtClean="0">
                <a:solidFill>
                  <a:srgbClr val="535353"/>
                </a:solidFill>
                <a:latin typeface="Calibri"/>
                <a:cs typeface="Calibri"/>
              </a:rPr>
              <a:t>Impact</a:t>
            </a:r>
          </a:p>
          <a:p>
            <a:pPr marL="176213" indent="-176213">
              <a:buFont typeface="Arial"/>
              <a:buChar char="•"/>
            </a:pPr>
            <a:r>
              <a:rPr lang="en-US" sz="1600" dirty="0" smtClean="0">
                <a:solidFill>
                  <a:srgbClr val="535353"/>
                </a:solidFill>
                <a:latin typeface="Calibri"/>
                <a:cs typeface="Calibri"/>
              </a:rPr>
              <a:t>Process breaks from out of sync data</a:t>
            </a:r>
          </a:p>
          <a:p>
            <a:pPr marL="176213" indent="-176213">
              <a:buFont typeface="Arial"/>
              <a:buChar char="•"/>
            </a:pPr>
            <a:r>
              <a:rPr lang="en-US" sz="1600" dirty="0" smtClean="0">
                <a:solidFill>
                  <a:srgbClr val="535353"/>
                </a:solidFill>
                <a:latin typeface="Calibri"/>
                <a:cs typeface="Calibri"/>
              </a:rPr>
              <a:t>Business doesn’t have data it needs</a:t>
            </a:r>
          </a:p>
          <a:p>
            <a:pPr marL="176213" indent="-176213">
              <a:buFont typeface="Arial"/>
              <a:buChar char="•"/>
            </a:pPr>
            <a:r>
              <a:rPr lang="en-US" sz="1600" dirty="0" smtClean="0">
                <a:solidFill>
                  <a:srgbClr val="535353"/>
                </a:solidFill>
                <a:latin typeface="Calibri"/>
                <a:cs typeface="Calibri"/>
              </a:rPr>
              <a:t>Many copies creates more management</a:t>
            </a:r>
          </a:p>
          <a:p>
            <a:pPr marL="176213" indent="-176213">
              <a:buFont typeface="Arial"/>
              <a:buChar char="•"/>
            </a:pPr>
            <a:endParaRPr lang="en-US" sz="1600" dirty="0" smtClean="0">
              <a:solidFill>
                <a:srgbClr val="535353"/>
              </a:solidFill>
              <a:latin typeface="Calibri"/>
              <a:cs typeface="Calibri"/>
            </a:endParaRPr>
          </a:p>
        </p:txBody>
      </p:sp>
    </p:spTree>
    <p:extLst>
      <p:ext uri="{BB962C8B-B14F-4D97-AF65-F5344CB8AC3E}">
        <p14:creationId xmlns:p14="http://schemas.microsoft.com/office/powerpoint/2010/main" val="207439861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Data </a:t>
            </a:r>
            <a:r>
              <a:rPr lang="en-US" dirty="0" smtClean="0"/>
              <a:t>Distribution</a:t>
            </a:r>
            <a:br>
              <a:rPr lang="en-US" dirty="0" smtClean="0"/>
            </a:br>
            <a:r>
              <a:rPr lang="en-US" sz="2400" dirty="0" smtClean="0"/>
              <a:t>Solution</a:t>
            </a:r>
            <a:r>
              <a:rPr lang="en-US" sz="2400" dirty="0" smtClean="0"/>
              <a:t>: Persistent </a:t>
            </a:r>
            <a:r>
              <a:rPr lang="en-US" sz="2400" dirty="0"/>
              <a:t>d</a:t>
            </a:r>
            <a:r>
              <a:rPr lang="en-US" sz="2400" dirty="0" smtClean="0"/>
              <a:t>ynamic cache replicated globally</a:t>
            </a:r>
            <a:endParaRPr lang="en-US" sz="2400" dirty="0"/>
          </a:p>
        </p:txBody>
      </p:sp>
      <p:pic>
        <p:nvPicPr>
          <p:cNvPr id="27" name="Picture 10"/>
          <p:cNvPicPr>
            <a:picLocks/>
          </p:cNvPicPr>
          <p:nvPr/>
        </p:nvPicPr>
        <p:blipFill>
          <a:blip r:embed="rId2">
            <a:extLst>
              <a:ext uri="{28A0092B-C50C-407E-A947-70E740481C1C}">
                <a14:useLocalDpi xmlns:a14="http://schemas.microsoft.com/office/drawing/2010/main"/>
              </a:ext>
            </a:extLst>
          </a:blip>
          <a:srcRect/>
          <a:stretch>
            <a:fillRect/>
          </a:stretch>
        </p:blipFill>
        <p:spPr bwMode="auto">
          <a:xfrm>
            <a:off x="0" y="1435648"/>
            <a:ext cx="9144000" cy="449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1" name="Curved Connector 40"/>
          <p:cNvCxnSpPr>
            <a:stCxn id="80" idx="0"/>
            <a:endCxn id="46" idx="1"/>
          </p:cNvCxnSpPr>
          <p:nvPr/>
        </p:nvCxnSpPr>
        <p:spPr>
          <a:xfrm rot="5400000" flipH="1" flipV="1">
            <a:off x="3361781" y="1746272"/>
            <a:ext cx="428929" cy="1770347"/>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2" name="Curved Connector 41"/>
          <p:cNvCxnSpPr>
            <a:stCxn id="80" idx="1"/>
            <a:endCxn id="59" idx="1"/>
          </p:cNvCxnSpPr>
          <p:nvPr/>
        </p:nvCxnSpPr>
        <p:spPr>
          <a:xfrm rot="5400000" flipH="1" flipV="1">
            <a:off x="3801822" y="1481593"/>
            <a:ext cx="158689" cy="2380188"/>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4" name="Curved Connector 43"/>
          <p:cNvCxnSpPr>
            <a:stCxn id="81" idx="2"/>
            <a:endCxn id="78" idx="1"/>
          </p:cNvCxnSpPr>
          <p:nvPr/>
        </p:nvCxnSpPr>
        <p:spPr>
          <a:xfrm rot="16200000" flipH="1">
            <a:off x="2315608" y="3658267"/>
            <a:ext cx="1463762" cy="698767"/>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5" name="Curved Connector 44"/>
          <p:cNvCxnSpPr>
            <a:endCxn id="63" idx="1"/>
          </p:cNvCxnSpPr>
          <p:nvPr/>
        </p:nvCxnSpPr>
        <p:spPr>
          <a:xfrm>
            <a:off x="2880827" y="2942084"/>
            <a:ext cx="5089998" cy="71381"/>
          </a:xfrm>
          <a:prstGeom prst="curvedConnector3">
            <a:avLst>
              <a:gd name="adj1" fmla="val 50000"/>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7" name="Curved Connector 46"/>
          <p:cNvCxnSpPr>
            <a:stCxn id="81" idx="2"/>
            <a:endCxn id="71" idx="1"/>
          </p:cNvCxnSpPr>
          <p:nvPr/>
        </p:nvCxnSpPr>
        <p:spPr>
          <a:xfrm rot="16200000" flipH="1">
            <a:off x="4461671" y="1512204"/>
            <a:ext cx="803362" cy="4330493"/>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8" name="Curved Connector 47"/>
          <p:cNvCxnSpPr>
            <a:stCxn id="81" idx="2"/>
            <a:endCxn id="75" idx="1"/>
          </p:cNvCxnSpPr>
          <p:nvPr/>
        </p:nvCxnSpPr>
        <p:spPr>
          <a:xfrm rot="16200000" flipH="1">
            <a:off x="4484320" y="1489556"/>
            <a:ext cx="1810355" cy="5382782"/>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49" name="Curved Connector 48"/>
          <p:cNvCxnSpPr>
            <a:stCxn id="80" idx="1"/>
            <a:endCxn id="35" idx="0"/>
          </p:cNvCxnSpPr>
          <p:nvPr/>
        </p:nvCxnSpPr>
        <p:spPr>
          <a:xfrm rot="16200000" flipH="1" flipV="1">
            <a:off x="2064248" y="2178270"/>
            <a:ext cx="54064" cy="1199585"/>
          </a:xfrm>
          <a:prstGeom prst="curvedConnector3">
            <a:avLst>
              <a:gd name="adj1" fmla="val -42283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552815" y="2219975"/>
            <a:ext cx="1213924"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Real-time</a:t>
            </a:r>
          </a:p>
        </p:txBody>
      </p:sp>
      <p:sp>
        <p:nvSpPr>
          <p:cNvPr id="52" name="TextBox 51"/>
          <p:cNvSpPr txBox="1"/>
          <p:nvPr/>
        </p:nvSpPr>
        <p:spPr>
          <a:xfrm>
            <a:off x="3965244" y="2743837"/>
            <a:ext cx="1143848"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Real-time</a:t>
            </a:r>
          </a:p>
        </p:txBody>
      </p:sp>
      <p:sp>
        <p:nvSpPr>
          <p:cNvPr id="53" name="TextBox 52"/>
          <p:cNvSpPr txBox="1"/>
          <p:nvPr/>
        </p:nvSpPr>
        <p:spPr>
          <a:xfrm>
            <a:off x="6857715" y="2794774"/>
            <a:ext cx="1117600"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Real-time</a:t>
            </a:r>
          </a:p>
        </p:txBody>
      </p:sp>
      <p:sp>
        <p:nvSpPr>
          <p:cNvPr id="54" name="TextBox 53"/>
          <p:cNvSpPr txBox="1"/>
          <p:nvPr/>
        </p:nvSpPr>
        <p:spPr>
          <a:xfrm>
            <a:off x="5578227" y="3838631"/>
            <a:ext cx="1151785"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Real-time</a:t>
            </a:r>
          </a:p>
        </p:txBody>
      </p:sp>
      <p:sp>
        <p:nvSpPr>
          <p:cNvPr id="55" name="TextBox 54"/>
          <p:cNvSpPr txBox="1"/>
          <p:nvPr/>
        </p:nvSpPr>
        <p:spPr>
          <a:xfrm>
            <a:off x="6119246" y="4706391"/>
            <a:ext cx="1146427"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Real-time</a:t>
            </a:r>
          </a:p>
        </p:txBody>
      </p:sp>
      <p:sp>
        <p:nvSpPr>
          <p:cNvPr id="56" name="TextBox 55"/>
          <p:cNvSpPr txBox="1"/>
          <p:nvPr/>
        </p:nvSpPr>
        <p:spPr>
          <a:xfrm>
            <a:off x="3022892" y="4231792"/>
            <a:ext cx="1010041"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Real-time</a:t>
            </a:r>
          </a:p>
        </p:txBody>
      </p:sp>
      <p:sp>
        <p:nvSpPr>
          <p:cNvPr id="57" name="TextBox 56"/>
          <p:cNvSpPr txBox="1"/>
          <p:nvPr/>
        </p:nvSpPr>
        <p:spPr>
          <a:xfrm>
            <a:off x="1998105" y="2271299"/>
            <a:ext cx="977781"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Real-time</a:t>
            </a:r>
          </a:p>
        </p:txBody>
      </p:sp>
      <p:cxnSp>
        <p:nvCxnSpPr>
          <p:cNvPr id="69" name="Curved Connector 68"/>
          <p:cNvCxnSpPr>
            <a:stCxn id="81" idx="2"/>
            <a:endCxn id="66" idx="1"/>
          </p:cNvCxnSpPr>
          <p:nvPr/>
        </p:nvCxnSpPr>
        <p:spPr>
          <a:xfrm rot="16200000" flipH="1">
            <a:off x="4994752" y="979124"/>
            <a:ext cx="8399" cy="4601690"/>
          </a:xfrm>
          <a:prstGeom prst="curvedConnector2">
            <a:avLst/>
          </a:prstGeom>
          <a:ln>
            <a:solidFill>
              <a:schemeClr val="accent2">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5839709" y="3086104"/>
            <a:ext cx="1018005" cy="184666"/>
          </a:xfrm>
          <a:prstGeom prst="rect">
            <a:avLst/>
          </a:prstGeom>
        </p:spPr>
        <p:txBody>
          <a:bodyPr wrap="square" lIns="0" tIns="0" rIns="0" bIns="0" rtlCol="0">
            <a:spAutoFit/>
          </a:bodyPr>
          <a:lstStyle/>
          <a:p>
            <a:pPr marL="0" indent="0">
              <a:buFont typeface="Arial"/>
              <a:buNone/>
            </a:pPr>
            <a:r>
              <a:rPr lang="en-US" sz="1200" dirty="0" smtClean="0">
                <a:solidFill>
                  <a:schemeClr val="accent2">
                    <a:lumMod val="50000"/>
                  </a:schemeClr>
                </a:solidFill>
                <a:latin typeface="Calibri"/>
                <a:cs typeface="Calibri"/>
              </a:rPr>
              <a:t>Real-time</a:t>
            </a:r>
          </a:p>
        </p:txBody>
      </p:sp>
      <p:sp>
        <p:nvSpPr>
          <p:cNvPr id="60" name="TextBox 59"/>
          <p:cNvSpPr txBox="1"/>
          <p:nvPr/>
        </p:nvSpPr>
        <p:spPr>
          <a:xfrm>
            <a:off x="101438" y="3487604"/>
            <a:ext cx="2251877" cy="3200876"/>
          </a:xfrm>
          <a:prstGeom prst="rect">
            <a:avLst/>
          </a:prstGeom>
        </p:spPr>
        <p:txBody>
          <a:bodyPr wrap="square" lIns="0" tIns="0" rIns="0" bIns="0" rtlCol="0">
            <a:spAutoFit/>
          </a:bodyPr>
          <a:lstStyle/>
          <a:p>
            <a:r>
              <a:rPr lang="en-US" sz="1600" b="1" dirty="0" smtClean="0">
                <a:solidFill>
                  <a:srgbClr val="535353"/>
                </a:solidFill>
                <a:latin typeface="Calibri"/>
                <a:cs typeface="Calibri"/>
              </a:rPr>
              <a:t>Solution</a:t>
            </a:r>
            <a:r>
              <a:rPr lang="en-US" sz="1600" dirty="0" smtClean="0">
                <a:solidFill>
                  <a:srgbClr val="535353"/>
                </a:solidFill>
                <a:latin typeface="Calibri"/>
                <a:cs typeface="Calibri"/>
              </a:rPr>
              <a:t>:</a:t>
            </a:r>
          </a:p>
          <a:p>
            <a:pPr marL="176213" indent="-176213">
              <a:buFont typeface="Arial"/>
              <a:buChar char="•"/>
            </a:pPr>
            <a:r>
              <a:rPr lang="en-US" sz="1600" dirty="0" smtClean="0">
                <a:solidFill>
                  <a:srgbClr val="535353"/>
                </a:solidFill>
                <a:latin typeface="Calibri"/>
                <a:cs typeface="Calibri"/>
              </a:rPr>
              <a:t>Load into primary with any schema</a:t>
            </a:r>
          </a:p>
          <a:p>
            <a:pPr marL="176213" indent="-176213">
              <a:buFont typeface="Arial"/>
              <a:buChar char="•"/>
            </a:pPr>
            <a:r>
              <a:rPr lang="en-US" sz="1600" dirty="0" smtClean="0">
                <a:solidFill>
                  <a:srgbClr val="535353"/>
                </a:solidFill>
                <a:latin typeface="Calibri"/>
                <a:cs typeface="Calibri"/>
              </a:rPr>
              <a:t>Replicate to and read from </a:t>
            </a:r>
            <a:r>
              <a:rPr lang="en-US" sz="1600" dirty="0" err="1" smtClean="0">
                <a:solidFill>
                  <a:srgbClr val="535353"/>
                </a:solidFill>
                <a:latin typeface="Calibri"/>
                <a:cs typeface="Calibri"/>
              </a:rPr>
              <a:t>secondaries</a:t>
            </a:r>
            <a:endParaRPr lang="en-US" sz="1600" dirty="0" smtClean="0">
              <a:solidFill>
                <a:srgbClr val="535353"/>
              </a:solidFill>
              <a:latin typeface="Calibri"/>
              <a:cs typeface="Calibri"/>
            </a:endParaRPr>
          </a:p>
          <a:p>
            <a:pPr marL="176213" indent="-176213">
              <a:buFont typeface="Arial"/>
              <a:buChar char="•"/>
            </a:pPr>
            <a:endParaRPr lang="en-US" sz="1600" dirty="0">
              <a:solidFill>
                <a:srgbClr val="535353"/>
              </a:solidFill>
              <a:latin typeface="Calibri"/>
              <a:cs typeface="Calibri"/>
            </a:endParaRPr>
          </a:p>
          <a:p>
            <a:r>
              <a:rPr lang="en-US" sz="1600" b="1" dirty="0" smtClean="0">
                <a:solidFill>
                  <a:srgbClr val="535353"/>
                </a:solidFill>
                <a:latin typeface="Calibri"/>
                <a:cs typeface="Calibri"/>
              </a:rPr>
              <a:t>Benefits</a:t>
            </a:r>
          </a:p>
          <a:p>
            <a:pPr marL="176213" indent="-176213">
              <a:buFont typeface="Arial"/>
              <a:buChar char="•"/>
            </a:pPr>
            <a:r>
              <a:rPr lang="en-US" sz="1600" dirty="0" smtClean="0">
                <a:solidFill>
                  <a:srgbClr val="535353"/>
                </a:solidFill>
                <a:latin typeface="Calibri"/>
                <a:cs typeface="Calibri"/>
              </a:rPr>
              <a:t>Easy &amp; fast change at speed of business</a:t>
            </a:r>
          </a:p>
          <a:p>
            <a:pPr marL="176213" indent="-176213">
              <a:buFont typeface="Arial"/>
              <a:buChar char="•"/>
            </a:pPr>
            <a:r>
              <a:rPr lang="en-US" sz="1600" dirty="0" smtClean="0">
                <a:solidFill>
                  <a:srgbClr val="535353"/>
                </a:solidFill>
                <a:latin typeface="Calibri"/>
                <a:cs typeface="Calibri"/>
              </a:rPr>
              <a:t>Easy scale out for one stop shop for data</a:t>
            </a:r>
          </a:p>
          <a:p>
            <a:pPr marL="176213" indent="-176213">
              <a:buFont typeface="Arial"/>
              <a:buChar char="•"/>
            </a:pPr>
            <a:r>
              <a:rPr lang="en-US" sz="1600" dirty="0" smtClean="0">
                <a:solidFill>
                  <a:srgbClr val="535353"/>
                </a:solidFill>
                <a:latin typeface="Calibri"/>
                <a:cs typeface="Calibri"/>
              </a:rPr>
              <a:t>Low TCO</a:t>
            </a:r>
          </a:p>
          <a:p>
            <a:pPr marL="176213" indent="-176213">
              <a:buFont typeface="Arial"/>
              <a:buChar char="•"/>
            </a:pPr>
            <a:endParaRPr lang="en-US" sz="1600" dirty="0" smtClean="0">
              <a:solidFill>
                <a:srgbClr val="535353"/>
              </a:solidFill>
              <a:latin typeface="Calibri"/>
              <a:cs typeface="Calibri"/>
            </a:endParaRPr>
          </a:p>
        </p:txBody>
      </p:sp>
      <p:grpSp>
        <p:nvGrpSpPr>
          <p:cNvPr id="31" name="Group 30"/>
          <p:cNvGrpSpPr/>
          <p:nvPr/>
        </p:nvGrpSpPr>
        <p:grpSpPr>
          <a:xfrm>
            <a:off x="1338827" y="2759690"/>
            <a:ext cx="305320" cy="350725"/>
            <a:chOff x="2950381" y="2391826"/>
            <a:chExt cx="305320" cy="350725"/>
          </a:xfrm>
        </p:grpSpPr>
        <p:sp>
          <p:nvSpPr>
            <p:cNvPr id="33" name="Can 32"/>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35" name="Picture 3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40" name="Group 39"/>
          <p:cNvGrpSpPr/>
          <p:nvPr/>
        </p:nvGrpSpPr>
        <p:grpSpPr>
          <a:xfrm>
            <a:off x="4461419" y="2218915"/>
            <a:ext cx="305320" cy="350725"/>
            <a:chOff x="2950381" y="2391826"/>
            <a:chExt cx="305320" cy="350725"/>
          </a:xfrm>
        </p:grpSpPr>
        <p:sp>
          <p:nvSpPr>
            <p:cNvPr id="43" name="Can 42"/>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46" name="Picture 4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50" name="Group 49"/>
          <p:cNvGrpSpPr/>
          <p:nvPr/>
        </p:nvGrpSpPr>
        <p:grpSpPr>
          <a:xfrm>
            <a:off x="5071260" y="2394277"/>
            <a:ext cx="305320" cy="350725"/>
            <a:chOff x="2950381" y="2391826"/>
            <a:chExt cx="305320" cy="350725"/>
          </a:xfrm>
        </p:grpSpPr>
        <p:sp>
          <p:nvSpPr>
            <p:cNvPr id="58" name="Can 57"/>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59" name="Picture 5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61" name="Group 60"/>
          <p:cNvGrpSpPr/>
          <p:nvPr/>
        </p:nvGrpSpPr>
        <p:grpSpPr>
          <a:xfrm>
            <a:off x="7970825" y="2815400"/>
            <a:ext cx="305320" cy="350725"/>
            <a:chOff x="2950381" y="2391826"/>
            <a:chExt cx="305320" cy="350725"/>
          </a:xfrm>
        </p:grpSpPr>
        <p:sp>
          <p:nvSpPr>
            <p:cNvPr id="62" name="Can 61"/>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63" name="Picture 6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64" name="Group 63"/>
          <p:cNvGrpSpPr/>
          <p:nvPr/>
        </p:nvGrpSpPr>
        <p:grpSpPr>
          <a:xfrm>
            <a:off x="7299796" y="3086104"/>
            <a:ext cx="305320" cy="350725"/>
            <a:chOff x="2950381" y="2391826"/>
            <a:chExt cx="305320" cy="350725"/>
          </a:xfrm>
        </p:grpSpPr>
        <p:sp>
          <p:nvSpPr>
            <p:cNvPr id="65" name="Can 64"/>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66" name="Picture 6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67" name="Group 66"/>
          <p:cNvGrpSpPr/>
          <p:nvPr/>
        </p:nvGrpSpPr>
        <p:grpSpPr>
          <a:xfrm>
            <a:off x="7028599" y="3881067"/>
            <a:ext cx="305320" cy="350725"/>
            <a:chOff x="2950381" y="2391826"/>
            <a:chExt cx="305320" cy="350725"/>
          </a:xfrm>
        </p:grpSpPr>
        <p:sp>
          <p:nvSpPr>
            <p:cNvPr id="70" name="Can 69"/>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71" name="Picture 7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72" name="Group 71"/>
          <p:cNvGrpSpPr/>
          <p:nvPr/>
        </p:nvGrpSpPr>
        <p:grpSpPr>
          <a:xfrm>
            <a:off x="8080888" y="4888060"/>
            <a:ext cx="305320" cy="350725"/>
            <a:chOff x="2950381" y="2391826"/>
            <a:chExt cx="305320" cy="350725"/>
          </a:xfrm>
        </p:grpSpPr>
        <p:sp>
          <p:nvSpPr>
            <p:cNvPr id="74" name="Can 73"/>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75" name="Picture 7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76" name="Group 75"/>
          <p:cNvGrpSpPr/>
          <p:nvPr/>
        </p:nvGrpSpPr>
        <p:grpSpPr>
          <a:xfrm>
            <a:off x="3396873" y="4541467"/>
            <a:ext cx="305320" cy="350725"/>
            <a:chOff x="2950381" y="2391826"/>
            <a:chExt cx="305320" cy="350725"/>
          </a:xfrm>
        </p:grpSpPr>
        <p:sp>
          <p:nvSpPr>
            <p:cNvPr id="77" name="Can 76"/>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78" name="Picture 7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79" name="Group 78"/>
          <p:cNvGrpSpPr/>
          <p:nvPr/>
        </p:nvGrpSpPr>
        <p:grpSpPr>
          <a:xfrm>
            <a:off x="2444667" y="2751031"/>
            <a:ext cx="506878" cy="524739"/>
            <a:chOff x="2950381" y="2391826"/>
            <a:chExt cx="305320" cy="350725"/>
          </a:xfrm>
        </p:grpSpPr>
        <p:sp>
          <p:nvSpPr>
            <p:cNvPr id="80" name="Can 79"/>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pic>
          <p:nvPicPr>
            <p:cNvPr id="81" name="Picture 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spTree>
    <p:extLst>
      <p:ext uri="{BB962C8B-B14F-4D97-AF65-F5344CB8AC3E}">
        <p14:creationId xmlns:p14="http://schemas.microsoft.com/office/powerpoint/2010/main" val="314096981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1"/>
          <p:cNvSpPr>
            <a:spLocks noGrp="1"/>
          </p:cNvSpPr>
          <p:nvPr>
            <p:ph idx="1"/>
          </p:nvPr>
        </p:nvSpPr>
        <p:spPr>
          <a:xfrm>
            <a:off x="457200" y="1282262"/>
            <a:ext cx="7654925" cy="976313"/>
          </a:xfrm>
        </p:spPr>
        <p:txBody>
          <a:bodyPr/>
          <a:lstStyle/>
          <a:p>
            <a:pPr marL="0" indent="0">
              <a:buFont typeface="Arial" charset="0"/>
              <a:buNone/>
            </a:pPr>
            <a:r>
              <a:rPr lang="en-US" dirty="0" smtClean="0">
                <a:latin typeface="Segoe" charset="0"/>
              </a:rPr>
              <a:t>Distribute reference data globally in real-time for fast local accessing and querying</a:t>
            </a:r>
            <a:endParaRPr lang="en-US" dirty="0">
              <a:latin typeface="Segoe" charset="0"/>
            </a:endParaRPr>
          </a:p>
        </p:txBody>
      </p:sp>
      <p:sp>
        <p:nvSpPr>
          <p:cNvPr id="3" name="Title 2"/>
          <p:cNvSpPr>
            <a:spLocks noGrp="1"/>
          </p:cNvSpPr>
          <p:nvPr>
            <p:ph type="title"/>
          </p:nvPr>
        </p:nvSpPr>
        <p:spPr/>
        <p:txBody>
          <a:bodyPr/>
          <a:lstStyle/>
          <a:p>
            <a:pPr>
              <a:defRPr/>
            </a:pPr>
            <a:r>
              <a:rPr lang="en-US" dirty="0"/>
              <a:t>Reference Data </a:t>
            </a:r>
            <a:r>
              <a:rPr lang="en-US" dirty="0" smtClean="0"/>
              <a:t>Distribution</a:t>
            </a:r>
            <a:br>
              <a:rPr lang="en-US" dirty="0" smtClean="0"/>
            </a:br>
            <a:r>
              <a:rPr lang="en-US" sz="2400" dirty="0" smtClean="0"/>
              <a:t>Case </a:t>
            </a:r>
            <a:r>
              <a:rPr lang="en-US" sz="2400" dirty="0" smtClean="0"/>
              <a:t>Study: Global </a:t>
            </a:r>
            <a:r>
              <a:rPr lang="en-US" sz="2400" dirty="0" smtClean="0"/>
              <a:t>Bank</a:t>
            </a:r>
            <a:endParaRPr lang="en-US" sz="2400" dirty="0"/>
          </a:p>
        </p:txBody>
      </p:sp>
      <p:sp>
        <p:nvSpPr>
          <p:cNvPr id="4" name="Rectangle 3"/>
          <p:cNvSpPr/>
          <p:nvPr/>
        </p:nvSpPr>
        <p:spPr>
          <a:xfrm>
            <a:off x="3065463" y="2302630"/>
            <a:ext cx="3044825"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6151563" y="2302630"/>
            <a:ext cx="2933171"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Connector 5"/>
          <p:cNvCxnSpPr/>
          <p:nvPr/>
        </p:nvCxnSpPr>
        <p:spPr>
          <a:xfrm flipH="1">
            <a:off x="3027363" y="2320093"/>
            <a:ext cx="20637"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26163" y="2320093"/>
            <a:ext cx="0"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3467" y="2302630"/>
            <a:ext cx="2953896"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Content Placeholder 3"/>
          <p:cNvSpPr txBox="1">
            <a:spLocks/>
          </p:cNvSpPr>
          <p:nvPr/>
        </p:nvSpPr>
        <p:spPr>
          <a:xfrm>
            <a:off x="0"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Problem</a:t>
            </a:r>
            <a:endParaRPr lang="en-US" sz="1800" b="1" dirty="0">
              <a:solidFill>
                <a:schemeClr val="bg1"/>
              </a:solidFill>
              <a:latin typeface="+mj-lt"/>
            </a:endParaRPr>
          </a:p>
        </p:txBody>
      </p:sp>
      <p:sp>
        <p:nvSpPr>
          <p:cNvPr id="10" name="Content Placeholder 3"/>
          <p:cNvSpPr txBox="1">
            <a:spLocks/>
          </p:cNvSpPr>
          <p:nvPr/>
        </p:nvSpPr>
        <p:spPr>
          <a:xfrm>
            <a:off x="3078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Why MongoDB</a:t>
            </a:r>
            <a:endParaRPr lang="en-US" sz="1800" b="1" dirty="0">
              <a:solidFill>
                <a:schemeClr val="bg1"/>
              </a:solidFill>
              <a:latin typeface="+mj-lt"/>
            </a:endParaRPr>
          </a:p>
        </p:txBody>
      </p:sp>
      <p:sp>
        <p:nvSpPr>
          <p:cNvPr id="11" name="Content Placeholder 3"/>
          <p:cNvSpPr txBox="1">
            <a:spLocks/>
          </p:cNvSpPr>
          <p:nvPr/>
        </p:nvSpPr>
        <p:spPr>
          <a:xfrm>
            <a:off x="6126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Results</a:t>
            </a:r>
            <a:endParaRPr lang="en-US" sz="1800" b="1" dirty="0">
              <a:solidFill>
                <a:schemeClr val="bg1"/>
              </a:solidFill>
              <a:latin typeface="+mj-lt"/>
            </a:endParaRPr>
          </a:p>
        </p:txBody>
      </p:sp>
      <p:sp>
        <p:nvSpPr>
          <p:cNvPr id="15" name="Content Placeholder 1"/>
          <p:cNvSpPr txBox="1">
            <a:spLocks/>
          </p:cNvSpPr>
          <p:nvPr/>
        </p:nvSpPr>
        <p:spPr>
          <a:xfrm>
            <a:off x="211138" y="2936043"/>
            <a:ext cx="2625725" cy="3167156"/>
          </a:xfrm>
          <a:prstGeom prst="rect">
            <a:avLst/>
          </a:prstGeom>
        </p:spPr>
        <p:txBody>
          <a:bodyPr lIns="0" tIns="0" rIns="0" bIns="0">
            <a:normAutofit fontScale="92500"/>
          </a:bodyPr>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4592" indent="-164592">
              <a:defRPr/>
            </a:pPr>
            <a:r>
              <a:rPr lang="en-US" sz="1800" dirty="0" smtClean="0">
                <a:solidFill>
                  <a:srgbClr val="535353"/>
                </a:solidFill>
              </a:rPr>
              <a:t>Delays up to 36 hours in distributing data by batch</a:t>
            </a:r>
            <a:endParaRPr lang="en-US" sz="1800" dirty="0">
              <a:solidFill>
                <a:srgbClr val="535353"/>
              </a:solidFill>
            </a:endParaRPr>
          </a:p>
          <a:p>
            <a:pPr marL="164592" indent="-164592">
              <a:defRPr/>
            </a:pPr>
            <a:r>
              <a:rPr lang="en-US" sz="1800" dirty="0" smtClean="0">
                <a:solidFill>
                  <a:srgbClr val="535353"/>
                </a:solidFill>
              </a:rPr>
              <a:t>Charged multiple times globally for same data</a:t>
            </a:r>
          </a:p>
          <a:p>
            <a:pPr marL="164592" indent="-164592">
              <a:defRPr/>
            </a:pPr>
            <a:r>
              <a:rPr lang="en-US" sz="1800" dirty="0" smtClean="0">
                <a:solidFill>
                  <a:srgbClr val="535353"/>
                </a:solidFill>
              </a:rPr>
              <a:t>Incurring regulatory penalties from missing SLAs </a:t>
            </a:r>
          </a:p>
          <a:p>
            <a:pPr marL="164592" indent="-164592">
              <a:defRPr/>
            </a:pPr>
            <a:r>
              <a:rPr lang="en-US" sz="1800" dirty="0" smtClean="0">
                <a:solidFill>
                  <a:srgbClr val="535353"/>
                </a:solidFill>
              </a:rPr>
              <a:t>Had to manage 20 distributed systems with same data</a:t>
            </a:r>
          </a:p>
        </p:txBody>
      </p:sp>
      <p:sp>
        <p:nvSpPr>
          <p:cNvPr id="45068" name="Content Placeholder 1"/>
          <p:cNvSpPr txBox="1">
            <a:spLocks/>
          </p:cNvSpPr>
          <p:nvPr/>
        </p:nvSpPr>
        <p:spPr bwMode="auto">
          <a:xfrm>
            <a:off x="3268663" y="2939218"/>
            <a:ext cx="2841625" cy="3554412"/>
          </a:xfrm>
          <a:prstGeom prst="rect">
            <a:avLst/>
          </a:prstGeom>
          <a:solidFill>
            <a:schemeClr val="bg1"/>
          </a:solidFill>
          <a:ln>
            <a:noFill/>
          </a:ln>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1275"/>
              </a:spcBef>
              <a:buFont typeface="Arial" charset="0"/>
              <a:buChar char="•"/>
            </a:pPr>
            <a:r>
              <a:rPr lang="en-US" sz="1800" dirty="0" smtClean="0">
                <a:solidFill>
                  <a:srgbClr val="595959"/>
                </a:solidFill>
              </a:rPr>
              <a:t>Dynamic schema: easy to load initially &amp; over time</a:t>
            </a:r>
            <a:endParaRPr lang="en-US" sz="1800" dirty="0">
              <a:solidFill>
                <a:srgbClr val="595959"/>
              </a:solidFill>
            </a:endParaRPr>
          </a:p>
          <a:p>
            <a:pPr eaLnBrk="1" hangingPunct="1">
              <a:spcBef>
                <a:spcPts val="1275"/>
              </a:spcBef>
              <a:buFont typeface="Arial" charset="0"/>
              <a:buChar char="•"/>
            </a:pPr>
            <a:r>
              <a:rPr lang="en-US" sz="1800" dirty="0" smtClean="0">
                <a:solidFill>
                  <a:srgbClr val="595959"/>
                </a:solidFill>
              </a:rPr>
              <a:t>Auto-replication: data distributed in real-time, read locally</a:t>
            </a:r>
            <a:endParaRPr lang="en-US" sz="1800" dirty="0">
              <a:solidFill>
                <a:srgbClr val="595959"/>
              </a:solidFill>
            </a:endParaRPr>
          </a:p>
          <a:p>
            <a:pPr eaLnBrk="1" hangingPunct="1">
              <a:spcBef>
                <a:spcPts val="1275"/>
              </a:spcBef>
              <a:buFont typeface="Arial" charset="0"/>
              <a:buChar char="•"/>
            </a:pPr>
            <a:r>
              <a:rPr lang="en-US" sz="1800" dirty="0" smtClean="0">
                <a:solidFill>
                  <a:srgbClr val="595959"/>
                </a:solidFill>
              </a:rPr>
              <a:t>Both cache and database: cache always up-to-date</a:t>
            </a:r>
          </a:p>
          <a:p>
            <a:pPr eaLnBrk="1" hangingPunct="1">
              <a:spcBef>
                <a:spcPts val="1275"/>
              </a:spcBef>
              <a:buFont typeface="Arial" charset="0"/>
              <a:buChar char="•"/>
            </a:pPr>
            <a:r>
              <a:rPr lang="en-US" sz="1800" dirty="0" smtClean="0">
                <a:solidFill>
                  <a:srgbClr val="595959"/>
                </a:solidFill>
              </a:rPr>
              <a:t>Simple data modeling &amp; analysis: easy changes and understanding</a:t>
            </a:r>
            <a:endParaRPr lang="en-US" sz="1800" dirty="0">
              <a:solidFill>
                <a:srgbClr val="595959"/>
              </a:solidFill>
            </a:endParaRPr>
          </a:p>
        </p:txBody>
      </p:sp>
      <p:sp>
        <p:nvSpPr>
          <p:cNvPr id="45069" name="Content Placeholder 1"/>
          <p:cNvSpPr txBox="1">
            <a:spLocks/>
          </p:cNvSpPr>
          <p:nvPr/>
        </p:nvSpPr>
        <p:spPr bwMode="auto">
          <a:xfrm>
            <a:off x="6151564" y="2939219"/>
            <a:ext cx="2933170"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1275"/>
              </a:spcBef>
              <a:buFont typeface="Arial" charset="0"/>
              <a:buChar char="•"/>
            </a:pPr>
            <a:r>
              <a:rPr lang="en-US" sz="1800" dirty="0" smtClean="0">
                <a:solidFill>
                  <a:srgbClr val="595959"/>
                </a:solidFill>
              </a:rPr>
              <a:t>Will </a:t>
            </a:r>
            <a:r>
              <a:rPr lang="en-US" sz="1800" dirty="0" smtClean="0">
                <a:solidFill>
                  <a:srgbClr val="595959"/>
                </a:solidFill>
              </a:rPr>
              <a:t>avoid about </a:t>
            </a:r>
            <a:r>
              <a:rPr lang="en-US" sz="1800" dirty="0" smtClean="0">
                <a:solidFill>
                  <a:srgbClr val="595959"/>
                </a:solidFill>
              </a:rPr>
              <a:t>$40,000,000 in costs and penalties over 5 years</a:t>
            </a:r>
          </a:p>
          <a:p>
            <a:pPr eaLnBrk="1" hangingPunct="1">
              <a:spcBef>
                <a:spcPts val="1275"/>
              </a:spcBef>
              <a:buFont typeface="Arial" charset="0"/>
              <a:buChar char="•"/>
            </a:pPr>
            <a:r>
              <a:rPr lang="en-US" sz="1800" dirty="0" smtClean="0">
                <a:solidFill>
                  <a:srgbClr val="595959"/>
                </a:solidFill>
              </a:rPr>
              <a:t>Only charged once for data</a:t>
            </a:r>
          </a:p>
          <a:p>
            <a:pPr eaLnBrk="1" hangingPunct="1">
              <a:spcBef>
                <a:spcPts val="1275"/>
              </a:spcBef>
              <a:buFont typeface="Arial" charset="0"/>
              <a:buChar char="•"/>
            </a:pPr>
            <a:r>
              <a:rPr lang="en-US" sz="1800" dirty="0" smtClean="0">
                <a:solidFill>
                  <a:srgbClr val="595959"/>
                </a:solidFill>
              </a:rPr>
              <a:t>Data in sync globally and read locally </a:t>
            </a:r>
          </a:p>
          <a:p>
            <a:pPr eaLnBrk="1" hangingPunct="1">
              <a:spcBef>
                <a:spcPts val="1275"/>
              </a:spcBef>
              <a:buFont typeface="Arial" charset="0"/>
              <a:buChar char="•"/>
            </a:pPr>
            <a:r>
              <a:rPr lang="en-US" sz="1800" dirty="0" smtClean="0">
                <a:solidFill>
                  <a:srgbClr val="595959"/>
                </a:solidFill>
              </a:rPr>
              <a:t>Capacity to move to one global shared data service</a:t>
            </a:r>
          </a:p>
          <a:p>
            <a:pPr eaLnBrk="1" hangingPunct="1">
              <a:spcBef>
                <a:spcPts val="1275"/>
              </a:spcBef>
              <a:buFont typeface="Arial" charset="0"/>
              <a:buChar char="•"/>
            </a:pPr>
            <a:endParaRPr lang="en-US" sz="1800" dirty="0">
              <a:solidFill>
                <a:srgbClr val="595959"/>
              </a:solidFill>
            </a:endParaRPr>
          </a:p>
        </p:txBody>
      </p:sp>
    </p:spTree>
    <p:extLst>
      <p:ext uri="{BB962C8B-B14F-4D97-AF65-F5344CB8AC3E}">
        <p14:creationId xmlns:p14="http://schemas.microsoft.com/office/powerpoint/2010/main" val="163795071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275"/>
            <a:ext cx="8499847" cy="1143000"/>
          </a:xfrm>
        </p:spPr>
        <p:txBody>
          <a:bodyPr/>
          <a:lstStyle/>
          <a:p>
            <a:r>
              <a:rPr lang="en-US" dirty="0" smtClean="0"/>
              <a:t>Tick Data Capture &amp; Management </a:t>
            </a:r>
            <a:br>
              <a:rPr lang="en-US" dirty="0" smtClean="0"/>
            </a:br>
            <a:r>
              <a:rPr lang="en-US" sz="2400" dirty="0" smtClean="0"/>
              <a:t>Challenge: </a:t>
            </a:r>
            <a:r>
              <a:rPr lang="en-US" sz="2400" dirty="0" smtClean="0"/>
              <a:t>H</a:t>
            </a:r>
            <a:r>
              <a:rPr lang="en-US" sz="2400" dirty="0" smtClean="0"/>
              <a:t>uge volume, fast moving, niche technology</a:t>
            </a:r>
            <a:endParaRPr lang="en-US" sz="2400" dirty="0"/>
          </a:p>
        </p:txBody>
      </p:sp>
      <p:sp>
        <p:nvSpPr>
          <p:cNvPr id="14" name="TextBox 13"/>
          <p:cNvSpPr txBox="1"/>
          <p:nvPr/>
        </p:nvSpPr>
        <p:spPr>
          <a:xfrm>
            <a:off x="520169" y="2057267"/>
            <a:ext cx="3022637" cy="430887"/>
          </a:xfrm>
          <a:prstGeom prst="rect">
            <a:avLst/>
          </a:prstGeom>
        </p:spPr>
        <p:txBody>
          <a:bodyPr wrap="square" lIns="0" tIns="0" rIns="0" bIns="0" rtlCol="0">
            <a:spAutoFit/>
          </a:bodyPr>
          <a:lstStyle/>
          <a:p>
            <a:pPr marL="0" indent="0">
              <a:buFont typeface="Arial"/>
              <a:buNone/>
            </a:pPr>
            <a:r>
              <a:rPr lang="en-US" sz="1400" dirty="0" smtClean="0"/>
              <a:t>EOD Price Data</a:t>
            </a:r>
          </a:p>
          <a:p>
            <a:pPr marL="0" indent="0">
              <a:buFont typeface="Arial"/>
              <a:buNone/>
            </a:pPr>
            <a:r>
              <a:rPr lang="en-US" sz="1400" dirty="0" smtClean="0"/>
              <a:t>(10,000 rows)</a:t>
            </a:r>
            <a:endParaRPr lang="en-US" sz="1400" dirty="0" smtClean="0"/>
          </a:p>
        </p:txBody>
      </p:sp>
      <p:sp>
        <p:nvSpPr>
          <p:cNvPr id="31" name="Right Arrow 30"/>
          <p:cNvSpPr/>
          <p:nvPr/>
        </p:nvSpPr>
        <p:spPr>
          <a:xfrm>
            <a:off x="1942971" y="2057267"/>
            <a:ext cx="407984" cy="263527"/>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17" name="Rectangle 16"/>
          <p:cNvSpPr/>
          <p:nvPr/>
        </p:nvSpPr>
        <p:spPr>
          <a:xfrm>
            <a:off x="2529379" y="1763375"/>
            <a:ext cx="1271196" cy="90267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Technology A</a:t>
            </a:r>
          </a:p>
          <a:p>
            <a:pPr algn="ctr"/>
            <a:endParaRPr lang="en-US" sz="1200" dirty="0" smtClean="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32" name="Can 31"/>
          <p:cNvSpPr/>
          <p:nvPr/>
        </p:nvSpPr>
        <p:spPr>
          <a:xfrm>
            <a:off x="2944596" y="2146759"/>
            <a:ext cx="487374" cy="381624"/>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Calibri"/>
              <a:cs typeface="Calibri"/>
            </a:endParaRPr>
          </a:p>
        </p:txBody>
      </p:sp>
      <p:sp>
        <p:nvSpPr>
          <p:cNvPr id="33" name="Rounded Rectangle 32"/>
          <p:cNvSpPr/>
          <p:nvPr/>
        </p:nvSpPr>
        <p:spPr>
          <a:xfrm>
            <a:off x="5093733" y="1922316"/>
            <a:ext cx="1276965" cy="565838"/>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EOD Applications</a:t>
            </a:r>
            <a:endParaRPr lang="en-US" sz="1400" dirty="0">
              <a:solidFill>
                <a:schemeClr val="tx1"/>
              </a:solidFill>
              <a:latin typeface="Calibri"/>
              <a:cs typeface="Calibri"/>
            </a:endParaRPr>
          </a:p>
        </p:txBody>
      </p:sp>
      <p:sp>
        <p:nvSpPr>
          <p:cNvPr id="34" name="Left-Right Arrow 33"/>
          <p:cNvSpPr/>
          <p:nvPr/>
        </p:nvSpPr>
        <p:spPr>
          <a:xfrm>
            <a:off x="3800575" y="2078881"/>
            <a:ext cx="1195167" cy="241914"/>
          </a:xfrm>
          <a:prstGeom prst="lef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35" name="TextBox 34"/>
          <p:cNvSpPr txBox="1"/>
          <p:nvPr/>
        </p:nvSpPr>
        <p:spPr>
          <a:xfrm>
            <a:off x="520169" y="5226557"/>
            <a:ext cx="3022637" cy="430887"/>
          </a:xfrm>
          <a:prstGeom prst="rect">
            <a:avLst/>
          </a:prstGeom>
        </p:spPr>
        <p:txBody>
          <a:bodyPr wrap="square" lIns="0" tIns="0" rIns="0" bIns="0" rtlCol="0">
            <a:spAutoFit/>
          </a:bodyPr>
          <a:lstStyle/>
          <a:p>
            <a:pPr marL="0" indent="0">
              <a:buFont typeface="Arial"/>
              <a:buNone/>
            </a:pPr>
            <a:r>
              <a:rPr lang="en-US" sz="1400" dirty="0" smtClean="0"/>
              <a:t>RT Tick Data</a:t>
            </a:r>
          </a:p>
          <a:p>
            <a:pPr marL="0" indent="0">
              <a:buFont typeface="Arial"/>
              <a:buNone/>
            </a:pPr>
            <a:r>
              <a:rPr lang="en-US" sz="1400" dirty="0" smtClean="0"/>
              <a:t>(150,000 ticks/sec)</a:t>
            </a:r>
            <a:endParaRPr lang="en-US" sz="1400" dirty="0" smtClean="0"/>
          </a:p>
        </p:txBody>
      </p:sp>
      <p:sp>
        <p:nvSpPr>
          <p:cNvPr id="36" name="Right Arrow 35"/>
          <p:cNvSpPr/>
          <p:nvPr/>
        </p:nvSpPr>
        <p:spPr>
          <a:xfrm>
            <a:off x="1958699" y="5215499"/>
            <a:ext cx="407984" cy="263527"/>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37" name="Rectangle 36"/>
          <p:cNvSpPr/>
          <p:nvPr/>
        </p:nvSpPr>
        <p:spPr>
          <a:xfrm>
            <a:off x="2545107" y="4921607"/>
            <a:ext cx="1255468" cy="90267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rPr>
              <a:t>Technology B</a:t>
            </a:r>
          </a:p>
          <a:p>
            <a:pPr algn="ctr"/>
            <a:endParaRPr lang="en-US" sz="1200" dirty="0" smtClean="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38" name="Can 37"/>
          <p:cNvSpPr/>
          <p:nvPr/>
        </p:nvSpPr>
        <p:spPr>
          <a:xfrm>
            <a:off x="2928839" y="5304991"/>
            <a:ext cx="487374" cy="381624"/>
          </a:xfrm>
          <a:prstGeom prst="can">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1"/>
              </a:solidFill>
              <a:latin typeface="Calibri"/>
              <a:cs typeface="Calibri"/>
            </a:endParaRPr>
          </a:p>
        </p:txBody>
      </p:sp>
      <p:sp>
        <p:nvSpPr>
          <p:cNvPr id="43" name="Rectangle 42"/>
          <p:cNvSpPr/>
          <p:nvPr/>
        </p:nvSpPr>
        <p:spPr>
          <a:xfrm>
            <a:off x="2713046" y="3172701"/>
            <a:ext cx="1122993" cy="90267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X</a:t>
            </a:r>
          </a:p>
          <a:p>
            <a:pPr algn="ctr"/>
            <a:endParaRPr lang="en-US" sz="1200" dirty="0" smtClean="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44" name="Rectangle 43"/>
          <p:cNvSpPr/>
          <p:nvPr/>
        </p:nvSpPr>
        <p:spPr>
          <a:xfrm>
            <a:off x="2865446" y="3325101"/>
            <a:ext cx="1122993" cy="90267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rPr>
              <a:t>X</a:t>
            </a:r>
          </a:p>
          <a:p>
            <a:pPr algn="ctr"/>
            <a:endParaRPr lang="en-US" sz="1200" dirty="0" smtClean="0">
              <a:solidFill>
                <a:schemeClr val="tx1"/>
              </a:solidFill>
            </a:endParaRPr>
          </a:p>
          <a:p>
            <a:pPr algn="ctr"/>
            <a:endParaRPr lang="en-US" sz="1200" dirty="0">
              <a:solidFill>
                <a:schemeClr val="tx1"/>
              </a:solidFill>
            </a:endParaRPr>
          </a:p>
          <a:p>
            <a:pPr algn="ctr"/>
            <a:endParaRPr lang="en-US" sz="1200" dirty="0">
              <a:solidFill>
                <a:schemeClr val="tx1"/>
              </a:solidFill>
            </a:endParaRPr>
          </a:p>
        </p:txBody>
      </p:sp>
      <p:sp>
        <p:nvSpPr>
          <p:cNvPr id="45" name="Rectangle 44"/>
          <p:cNvSpPr/>
          <p:nvPr/>
        </p:nvSpPr>
        <p:spPr>
          <a:xfrm>
            <a:off x="3012142" y="3477501"/>
            <a:ext cx="1233648" cy="902679"/>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smtClean="0">
              <a:solidFill>
                <a:schemeClr val="tx1"/>
              </a:solidFill>
            </a:endParaRPr>
          </a:p>
          <a:p>
            <a:pPr algn="ctr"/>
            <a:endParaRPr lang="en-US" sz="1200" dirty="0">
              <a:solidFill>
                <a:schemeClr val="tx1"/>
              </a:solidFill>
            </a:endParaRPr>
          </a:p>
          <a:p>
            <a:pPr algn="ctr"/>
            <a:endParaRPr lang="en-US" sz="1200" dirty="0" smtClean="0">
              <a:solidFill>
                <a:schemeClr val="tx1"/>
              </a:solidFill>
            </a:endParaRPr>
          </a:p>
          <a:p>
            <a:pPr algn="ctr"/>
            <a:r>
              <a:rPr lang="en-US" sz="1400" dirty="0" smtClean="0">
                <a:solidFill>
                  <a:schemeClr val="tx1"/>
                </a:solidFill>
              </a:rPr>
              <a:t>Hybridized</a:t>
            </a:r>
          </a:p>
          <a:p>
            <a:pPr algn="ctr"/>
            <a:r>
              <a:rPr lang="en-US" sz="1400" dirty="0" smtClean="0">
                <a:solidFill>
                  <a:schemeClr val="tx1"/>
                </a:solidFill>
              </a:rPr>
              <a:t>Technology X</a:t>
            </a:r>
          </a:p>
          <a:p>
            <a:pPr algn="ctr"/>
            <a:endParaRPr lang="en-US" sz="1400" dirty="0" smtClean="0">
              <a:solidFill>
                <a:schemeClr val="tx1"/>
              </a:solidFill>
            </a:endParaRPr>
          </a:p>
          <a:p>
            <a:pPr algn="ctr"/>
            <a:endParaRPr lang="en-US" sz="1400" dirty="0">
              <a:solidFill>
                <a:schemeClr val="tx1"/>
              </a:solidFill>
            </a:endParaRPr>
          </a:p>
          <a:p>
            <a:pPr algn="ctr"/>
            <a:endParaRPr lang="en-US" sz="1200" dirty="0">
              <a:solidFill>
                <a:schemeClr val="tx1"/>
              </a:solidFill>
            </a:endParaRPr>
          </a:p>
        </p:txBody>
      </p:sp>
      <p:sp>
        <p:nvSpPr>
          <p:cNvPr id="48" name="TextBox 47"/>
          <p:cNvSpPr txBox="1"/>
          <p:nvPr/>
        </p:nvSpPr>
        <p:spPr>
          <a:xfrm>
            <a:off x="6779009" y="1324127"/>
            <a:ext cx="2364991" cy="1723549"/>
          </a:xfrm>
          <a:prstGeom prst="rect">
            <a:avLst/>
          </a:prstGeom>
        </p:spPr>
        <p:txBody>
          <a:bodyPr wrap="square" lIns="0" tIns="0" rIns="0" bIns="0" rtlCol="0">
            <a:spAutoFit/>
          </a:bodyPr>
          <a:lstStyle/>
          <a:p>
            <a:r>
              <a:rPr lang="en-US" sz="1600" b="1" dirty="0" smtClean="0">
                <a:solidFill>
                  <a:srgbClr val="535353"/>
                </a:solidFill>
                <a:latin typeface="Calibri"/>
                <a:cs typeface="Calibri"/>
              </a:rPr>
              <a:t>Issues</a:t>
            </a:r>
          </a:p>
          <a:p>
            <a:pPr marL="176213" indent="-176213">
              <a:buFont typeface="Arial"/>
              <a:buChar char="•"/>
            </a:pPr>
            <a:r>
              <a:rPr lang="en-US" sz="1600" dirty="0" smtClean="0">
                <a:solidFill>
                  <a:srgbClr val="535353"/>
                </a:solidFill>
                <a:latin typeface="Calibri"/>
                <a:cs typeface="Calibri"/>
              </a:rPr>
              <a:t>Bespoke technology (incl. APIs, ops, scalability) for each use case</a:t>
            </a:r>
          </a:p>
          <a:p>
            <a:pPr marL="176213" indent="-176213">
              <a:buFont typeface="Arial"/>
              <a:buChar char="•"/>
            </a:pPr>
            <a:r>
              <a:rPr lang="en-US" sz="1600" dirty="0" smtClean="0">
                <a:solidFill>
                  <a:srgbClr val="535353"/>
                </a:solidFill>
                <a:latin typeface="Calibri"/>
                <a:cs typeface="Calibri"/>
              </a:rPr>
              <a:t>High-performance tick solutions are expensive</a:t>
            </a:r>
          </a:p>
          <a:p>
            <a:pPr marL="176213" indent="-176213">
              <a:buFont typeface="Arial"/>
              <a:buChar char="•"/>
            </a:pPr>
            <a:r>
              <a:rPr lang="en-US" sz="1600" dirty="0" smtClean="0">
                <a:solidFill>
                  <a:srgbClr val="535353"/>
                </a:solidFill>
                <a:latin typeface="Calibri"/>
                <a:cs typeface="Calibri"/>
              </a:rPr>
              <a:t>Shallow pool for skills</a:t>
            </a:r>
            <a:endParaRPr lang="en-US" sz="1600" dirty="0" smtClean="0">
              <a:solidFill>
                <a:srgbClr val="535353"/>
              </a:solidFill>
              <a:latin typeface="Calibri"/>
              <a:cs typeface="Calibri"/>
            </a:endParaRPr>
          </a:p>
        </p:txBody>
      </p:sp>
      <p:sp>
        <p:nvSpPr>
          <p:cNvPr id="49" name="TextBox 48"/>
          <p:cNvSpPr txBox="1"/>
          <p:nvPr/>
        </p:nvSpPr>
        <p:spPr>
          <a:xfrm>
            <a:off x="6779009" y="4531356"/>
            <a:ext cx="2178037" cy="1969770"/>
          </a:xfrm>
          <a:prstGeom prst="rect">
            <a:avLst/>
          </a:prstGeom>
        </p:spPr>
        <p:txBody>
          <a:bodyPr wrap="square" lIns="0" tIns="0" rIns="0" bIns="0" rtlCol="0">
            <a:spAutoFit/>
          </a:bodyPr>
          <a:lstStyle/>
          <a:p>
            <a:r>
              <a:rPr lang="en-US" sz="1600" b="1" dirty="0" smtClean="0">
                <a:solidFill>
                  <a:srgbClr val="535353"/>
                </a:solidFill>
                <a:latin typeface="Calibri"/>
                <a:cs typeface="Calibri"/>
              </a:rPr>
              <a:t>Impact</a:t>
            </a:r>
            <a:endParaRPr lang="en-US" sz="1600" b="1" dirty="0">
              <a:solidFill>
                <a:srgbClr val="535353"/>
              </a:solidFill>
              <a:latin typeface="Calibri"/>
              <a:cs typeface="Calibri"/>
            </a:endParaRPr>
          </a:p>
          <a:p>
            <a:pPr marL="285750" indent="-285750">
              <a:buFont typeface="Arial"/>
              <a:buChar char="•"/>
            </a:pPr>
            <a:r>
              <a:rPr lang="en-US" sz="1600" dirty="0" smtClean="0">
                <a:solidFill>
                  <a:srgbClr val="535353"/>
                </a:solidFill>
                <a:latin typeface="Calibri"/>
                <a:cs typeface="Calibri"/>
              </a:rPr>
              <a:t>Total Expense plus integration saps margin in product space</a:t>
            </a:r>
          </a:p>
          <a:p>
            <a:pPr marL="285750" indent="-285750">
              <a:buFont typeface="Arial"/>
              <a:buChar char="•"/>
            </a:pPr>
            <a:endParaRPr lang="en-US" sz="1600" dirty="0">
              <a:solidFill>
                <a:srgbClr val="535353"/>
              </a:solidFill>
              <a:latin typeface="Calibri"/>
              <a:cs typeface="Calibri"/>
            </a:endParaRPr>
          </a:p>
          <a:p>
            <a:endParaRPr lang="en-US" sz="1600" dirty="0" smtClean="0">
              <a:solidFill>
                <a:srgbClr val="535353"/>
              </a:solidFill>
              <a:latin typeface="Calibri"/>
              <a:cs typeface="Calibri"/>
            </a:endParaRPr>
          </a:p>
          <a:p>
            <a:pPr marL="176213" indent="-176213">
              <a:buFont typeface="Arial"/>
              <a:buChar char="•"/>
            </a:pPr>
            <a:endParaRPr lang="en-US" sz="1600" dirty="0" smtClean="0">
              <a:solidFill>
                <a:srgbClr val="535353"/>
              </a:solidFill>
              <a:latin typeface="Calibri"/>
              <a:cs typeface="Calibri"/>
            </a:endParaRPr>
          </a:p>
        </p:txBody>
      </p:sp>
      <p:sp>
        <p:nvSpPr>
          <p:cNvPr id="50" name="Rounded Rectangle 49"/>
          <p:cNvSpPr/>
          <p:nvPr/>
        </p:nvSpPr>
        <p:spPr>
          <a:xfrm>
            <a:off x="5099203" y="5045084"/>
            <a:ext cx="1276965" cy="565838"/>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Tick</a:t>
            </a:r>
          </a:p>
          <a:p>
            <a:pPr algn="ctr"/>
            <a:r>
              <a:rPr lang="en-US" sz="1400" dirty="0" smtClean="0">
                <a:solidFill>
                  <a:schemeClr val="tx1"/>
                </a:solidFill>
                <a:latin typeface="Calibri"/>
                <a:cs typeface="Calibri"/>
              </a:rPr>
              <a:t>Applications</a:t>
            </a:r>
            <a:endParaRPr lang="en-US" sz="1400" dirty="0">
              <a:solidFill>
                <a:schemeClr val="tx1"/>
              </a:solidFill>
              <a:latin typeface="Calibri"/>
              <a:cs typeface="Calibri"/>
            </a:endParaRPr>
          </a:p>
        </p:txBody>
      </p:sp>
      <p:sp>
        <p:nvSpPr>
          <p:cNvPr id="51" name="Left-Right Arrow 50"/>
          <p:cNvSpPr/>
          <p:nvPr/>
        </p:nvSpPr>
        <p:spPr>
          <a:xfrm>
            <a:off x="3806045" y="5201649"/>
            <a:ext cx="1195167" cy="241914"/>
          </a:xfrm>
          <a:prstGeom prst="lef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52" name="Right Arrow 51"/>
          <p:cNvSpPr/>
          <p:nvPr/>
        </p:nvSpPr>
        <p:spPr>
          <a:xfrm rot="5400000">
            <a:off x="3070552" y="2835480"/>
            <a:ext cx="407984" cy="263527"/>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53" name="Right Arrow 52"/>
          <p:cNvSpPr/>
          <p:nvPr/>
        </p:nvSpPr>
        <p:spPr>
          <a:xfrm rot="16200000">
            <a:off x="3025650" y="4483562"/>
            <a:ext cx="407984" cy="263527"/>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54" name="Rounded Rectangle 53"/>
          <p:cNvSpPr/>
          <p:nvPr/>
        </p:nvSpPr>
        <p:spPr>
          <a:xfrm>
            <a:off x="5088263" y="3042182"/>
            <a:ext cx="1282435" cy="565838"/>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Symbol X Date</a:t>
            </a:r>
          </a:p>
          <a:p>
            <a:pPr algn="ctr"/>
            <a:r>
              <a:rPr lang="en-US" sz="1400" dirty="0" smtClean="0">
                <a:solidFill>
                  <a:schemeClr val="tx1"/>
                </a:solidFill>
                <a:latin typeface="Calibri"/>
                <a:cs typeface="Calibri"/>
              </a:rPr>
              <a:t>Applications</a:t>
            </a:r>
            <a:endParaRPr lang="en-US" sz="1400" dirty="0">
              <a:solidFill>
                <a:schemeClr val="tx1"/>
              </a:solidFill>
              <a:latin typeface="Calibri"/>
              <a:cs typeface="Calibri"/>
            </a:endParaRPr>
          </a:p>
        </p:txBody>
      </p:sp>
      <p:sp>
        <p:nvSpPr>
          <p:cNvPr id="55" name="Rounded Rectangle 54"/>
          <p:cNvSpPr/>
          <p:nvPr/>
        </p:nvSpPr>
        <p:spPr>
          <a:xfrm>
            <a:off x="5088263" y="4061678"/>
            <a:ext cx="1282435" cy="565838"/>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Aggregation</a:t>
            </a:r>
          </a:p>
          <a:p>
            <a:pPr algn="ctr"/>
            <a:r>
              <a:rPr lang="en-US" sz="1400" dirty="0" smtClean="0">
                <a:solidFill>
                  <a:schemeClr val="tx1"/>
                </a:solidFill>
                <a:latin typeface="Calibri"/>
                <a:cs typeface="Calibri"/>
              </a:rPr>
              <a:t>Applications</a:t>
            </a:r>
            <a:endParaRPr lang="en-US" sz="1400" dirty="0">
              <a:solidFill>
                <a:schemeClr val="tx1"/>
              </a:solidFill>
              <a:latin typeface="Calibri"/>
              <a:cs typeface="Calibri"/>
            </a:endParaRPr>
          </a:p>
        </p:txBody>
      </p:sp>
      <p:sp>
        <p:nvSpPr>
          <p:cNvPr id="56" name="Left-Right Arrow 55"/>
          <p:cNvSpPr/>
          <p:nvPr/>
        </p:nvSpPr>
        <p:spPr>
          <a:xfrm>
            <a:off x="4355531" y="3207228"/>
            <a:ext cx="645681" cy="252591"/>
          </a:xfrm>
          <a:prstGeom prst="lef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57" name="Left-Right Arrow 56"/>
          <p:cNvSpPr/>
          <p:nvPr/>
        </p:nvSpPr>
        <p:spPr>
          <a:xfrm>
            <a:off x="4361001" y="4188812"/>
            <a:ext cx="645681" cy="252591"/>
          </a:xfrm>
          <a:prstGeom prst="lef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Tree>
    <p:extLst>
      <p:ext uri="{BB962C8B-B14F-4D97-AF65-F5344CB8AC3E}">
        <p14:creationId xmlns:p14="http://schemas.microsoft.com/office/powerpoint/2010/main" val="30596006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9275"/>
            <a:ext cx="8499847" cy="1143000"/>
          </a:xfrm>
        </p:spPr>
        <p:txBody>
          <a:bodyPr/>
          <a:lstStyle/>
          <a:p>
            <a:r>
              <a:rPr lang="en-US" dirty="0" smtClean="0"/>
              <a:t>Tick Data Capture &amp; Management </a:t>
            </a:r>
            <a:br>
              <a:rPr lang="en-US" dirty="0" smtClean="0"/>
            </a:br>
            <a:r>
              <a:rPr lang="en-US" sz="2400" dirty="0" smtClean="0"/>
              <a:t>Solution: </a:t>
            </a:r>
            <a:r>
              <a:rPr lang="en-US" sz="2400" dirty="0" err="1" smtClean="0"/>
              <a:t>Sharding</a:t>
            </a:r>
            <a:r>
              <a:rPr lang="en-US" sz="2400" dirty="0" smtClean="0"/>
              <a:t> and t</a:t>
            </a:r>
            <a:r>
              <a:rPr lang="en-US" sz="2400" dirty="0" smtClean="0"/>
              <a:t>ick bucketing &amp; compression</a:t>
            </a:r>
            <a:endParaRPr lang="en-US" sz="2400" dirty="0"/>
          </a:p>
        </p:txBody>
      </p:sp>
      <p:sp>
        <p:nvSpPr>
          <p:cNvPr id="33" name="Rounded Rectangle 32"/>
          <p:cNvSpPr/>
          <p:nvPr/>
        </p:nvSpPr>
        <p:spPr>
          <a:xfrm>
            <a:off x="5282643" y="1838348"/>
            <a:ext cx="1276965" cy="565838"/>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EOD Applications</a:t>
            </a:r>
            <a:endParaRPr lang="en-US" sz="1400" dirty="0">
              <a:solidFill>
                <a:schemeClr val="tx1"/>
              </a:solidFill>
              <a:latin typeface="Calibri"/>
              <a:cs typeface="Calibri"/>
            </a:endParaRPr>
          </a:p>
        </p:txBody>
      </p:sp>
      <p:sp>
        <p:nvSpPr>
          <p:cNvPr id="35" name="TextBox 34"/>
          <p:cNvSpPr txBox="1"/>
          <p:nvPr/>
        </p:nvSpPr>
        <p:spPr>
          <a:xfrm>
            <a:off x="203552" y="2574834"/>
            <a:ext cx="1264022" cy="215444"/>
          </a:xfrm>
          <a:prstGeom prst="rect">
            <a:avLst/>
          </a:prstGeom>
        </p:spPr>
        <p:txBody>
          <a:bodyPr wrap="square" lIns="0" tIns="0" rIns="0" bIns="0" rtlCol="0">
            <a:spAutoFit/>
          </a:bodyPr>
          <a:lstStyle/>
          <a:p>
            <a:pPr marL="0" indent="0">
              <a:buFont typeface="Arial"/>
              <a:buNone/>
            </a:pPr>
            <a:r>
              <a:rPr lang="en-US" sz="1400" dirty="0" smtClean="0"/>
              <a:t>RT Tick Data</a:t>
            </a:r>
          </a:p>
        </p:txBody>
      </p:sp>
      <p:sp>
        <p:nvSpPr>
          <p:cNvPr id="36" name="Right Arrow 35"/>
          <p:cNvSpPr/>
          <p:nvPr/>
        </p:nvSpPr>
        <p:spPr>
          <a:xfrm>
            <a:off x="1331139" y="2574546"/>
            <a:ext cx="295627" cy="263527"/>
          </a:xfrm>
          <a:prstGeom prst="rightArrow">
            <a:avLst/>
          </a:prstGeom>
          <a:solidFill>
            <a:schemeClr val="accent2">
              <a:lumMod val="40000"/>
              <a:lumOff val="6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
        <p:nvSpPr>
          <p:cNvPr id="48" name="TextBox 47"/>
          <p:cNvSpPr txBox="1"/>
          <p:nvPr/>
        </p:nvSpPr>
        <p:spPr>
          <a:xfrm>
            <a:off x="6779009" y="1324127"/>
            <a:ext cx="2364991" cy="1969770"/>
          </a:xfrm>
          <a:prstGeom prst="rect">
            <a:avLst/>
          </a:prstGeom>
        </p:spPr>
        <p:txBody>
          <a:bodyPr wrap="square" lIns="0" tIns="0" rIns="0" bIns="0" rtlCol="0">
            <a:spAutoFit/>
          </a:bodyPr>
          <a:lstStyle/>
          <a:p>
            <a:r>
              <a:rPr lang="en-US" sz="1600" b="1" dirty="0" smtClean="0">
                <a:solidFill>
                  <a:srgbClr val="535353"/>
                </a:solidFill>
                <a:latin typeface="Calibri"/>
                <a:cs typeface="Calibri"/>
              </a:rPr>
              <a:t>Benefits</a:t>
            </a:r>
          </a:p>
          <a:p>
            <a:pPr marL="176213" indent="-176213">
              <a:buFont typeface="Arial"/>
              <a:buChar char="•"/>
            </a:pPr>
            <a:r>
              <a:rPr lang="en-US" sz="1600" dirty="0" smtClean="0">
                <a:solidFill>
                  <a:srgbClr val="535353"/>
                </a:solidFill>
                <a:latin typeface="Calibri"/>
                <a:cs typeface="Calibri"/>
              </a:rPr>
              <a:t>Common technology platform</a:t>
            </a:r>
          </a:p>
          <a:p>
            <a:pPr marL="176213" indent="-176213">
              <a:buFont typeface="Arial"/>
              <a:buChar char="•"/>
            </a:pPr>
            <a:r>
              <a:rPr lang="en-US" sz="1600" dirty="0" smtClean="0">
                <a:solidFill>
                  <a:srgbClr val="535353"/>
                </a:solidFill>
                <a:latin typeface="Calibri"/>
                <a:cs typeface="Calibri"/>
              </a:rPr>
              <a:t>Common DAL for many use cases / workloads</a:t>
            </a:r>
          </a:p>
          <a:p>
            <a:pPr marL="176213" indent="-176213">
              <a:buFont typeface="Arial"/>
              <a:buChar char="•"/>
            </a:pPr>
            <a:r>
              <a:rPr lang="en-US" sz="1600" dirty="0" smtClean="0">
                <a:solidFill>
                  <a:srgbClr val="535353"/>
                </a:solidFill>
                <a:latin typeface="Calibri"/>
                <a:cs typeface="Calibri"/>
              </a:rPr>
              <a:t>Affordable but still high performance horizontal scalability</a:t>
            </a:r>
          </a:p>
        </p:txBody>
      </p:sp>
      <p:sp>
        <p:nvSpPr>
          <p:cNvPr id="50" name="Rounded Rectangle 49"/>
          <p:cNvSpPr/>
          <p:nvPr/>
        </p:nvSpPr>
        <p:spPr>
          <a:xfrm>
            <a:off x="5288113" y="4961116"/>
            <a:ext cx="1276965" cy="565838"/>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Tick</a:t>
            </a:r>
          </a:p>
          <a:p>
            <a:pPr algn="ctr"/>
            <a:r>
              <a:rPr lang="en-US" sz="1400" dirty="0" smtClean="0">
                <a:solidFill>
                  <a:schemeClr val="tx1"/>
                </a:solidFill>
                <a:latin typeface="Calibri"/>
                <a:cs typeface="Calibri"/>
              </a:rPr>
              <a:t>Applications</a:t>
            </a:r>
            <a:endParaRPr lang="en-US" sz="1400" dirty="0">
              <a:solidFill>
                <a:schemeClr val="tx1"/>
              </a:solidFill>
              <a:latin typeface="Calibri"/>
              <a:cs typeface="Calibri"/>
            </a:endParaRPr>
          </a:p>
        </p:txBody>
      </p:sp>
      <p:sp>
        <p:nvSpPr>
          <p:cNvPr id="54" name="Rounded Rectangle 53"/>
          <p:cNvSpPr/>
          <p:nvPr/>
        </p:nvSpPr>
        <p:spPr>
          <a:xfrm>
            <a:off x="5277173" y="2958214"/>
            <a:ext cx="1282435" cy="565838"/>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Symbol X Date</a:t>
            </a:r>
          </a:p>
          <a:p>
            <a:pPr algn="ctr"/>
            <a:r>
              <a:rPr lang="en-US" sz="1400" dirty="0" smtClean="0">
                <a:solidFill>
                  <a:schemeClr val="tx1"/>
                </a:solidFill>
                <a:latin typeface="Calibri"/>
                <a:cs typeface="Calibri"/>
              </a:rPr>
              <a:t>Applications</a:t>
            </a:r>
            <a:endParaRPr lang="en-US" sz="1400" dirty="0">
              <a:solidFill>
                <a:schemeClr val="tx1"/>
              </a:solidFill>
              <a:latin typeface="Calibri"/>
              <a:cs typeface="Calibri"/>
            </a:endParaRPr>
          </a:p>
        </p:txBody>
      </p:sp>
      <p:sp>
        <p:nvSpPr>
          <p:cNvPr id="55" name="Rounded Rectangle 54"/>
          <p:cNvSpPr/>
          <p:nvPr/>
        </p:nvSpPr>
        <p:spPr>
          <a:xfrm>
            <a:off x="5277173" y="3977710"/>
            <a:ext cx="1282435" cy="565838"/>
          </a:xfrm>
          <a:prstGeom prst="roundRect">
            <a:avLst/>
          </a:prstGeom>
          <a:solidFill>
            <a:srgbClr val="99D075"/>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Calibri"/>
                <a:cs typeface="Calibri"/>
              </a:rPr>
              <a:t>Aggregation</a:t>
            </a:r>
          </a:p>
          <a:p>
            <a:pPr algn="ctr"/>
            <a:r>
              <a:rPr lang="en-US" sz="1400" dirty="0" smtClean="0">
                <a:solidFill>
                  <a:schemeClr val="tx1"/>
                </a:solidFill>
                <a:latin typeface="Calibri"/>
                <a:cs typeface="Calibri"/>
              </a:rPr>
              <a:t>Applications</a:t>
            </a:r>
            <a:endParaRPr lang="en-US" sz="1400" dirty="0">
              <a:solidFill>
                <a:schemeClr val="tx1"/>
              </a:solidFill>
              <a:latin typeface="Calibri"/>
              <a:cs typeface="Calibri"/>
            </a:endParaRPr>
          </a:p>
        </p:txBody>
      </p:sp>
      <p:sp>
        <p:nvSpPr>
          <p:cNvPr id="3" name="Rectangle 2"/>
          <p:cNvSpPr/>
          <p:nvPr/>
        </p:nvSpPr>
        <p:spPr>
          <a:xfrm>
            <a:off x="1626766" y="3894940"/>
            <a:ext cx="3001646" cy="1181632"/>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sp>
        <p:nvSpPr>
          <p:cNvPr id="70" name="Rectangle 69"/>
          <p:cNvSpPr/>
          <p:nvPr/>
        </p:nvSpPr>
        <p:spPr>
          <a:xfrm>
            <a:off x="1865060" y="4548791"/>
            <a:ext cx="2432031" cy="3883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mongoDB</a:t>
            </a:r>
            <a:r>
              <a:rPr lang="en-US" sz="1600" dirty="0" smtClean="0">
                <a:solidFill>
                  <a:schemeClr val="tx1"/>
                </a:solidFill>
              </a:rPr>
              <a:t/>
            </a:r>
            <a:br>
              <a:rPr lang="en-US" sz="1600" dirty="0" smtClean="0">
                <a:solidFill>
                  <a:schemeClr val="tx1"/>
                </a:solidFill>
              </a:rPr>
            </a:br>
            <a:r>
              <a:rPr lang="en-US" sz="1600" dirty="0" err="1" smtClean="0">
                <a:solidFill>
                  <a:schemeClr val="tx1"/>
                </a:solidFill>
              </a:rPr>
              <a:t>S</a:t>
            </a:r>
            <a:r>
              <a:rPr lang="en-US" sz="1600" dirty="0" err="1" smtClean="0">
                <a:solidFill>
                  <a:schemeClr val="tx1"/>
                </a:solidFill>
              </a:rPr>
              <a:t>harded</a:t>
            </a:r>
            <a:r>
              <a:rPr lang="en-US" sz="1600" dirty="0" smtClean="0">
                <a:solidFill>
                  <a:schemeClr val="tx1"/>
                </a:solidFill>
              </a:rPr>
              <a:t> </a:t>
            </a:r>
            <a:r>
              <a:rPr lang="en-US" sz="1600" dirty="0" smtClean="0">
                <a:solidFill>
                  <a:schemeClr val="tx1"/>
                </a:solidFill>
              </a:rPr>
              <a:t>Cluster</a:t>
            </a:r>
            <a:endParaRPr lang="en-US" sz="1600" dirty="0">
              <a:solidFill>
                <a:schemeClr val="tx1"/>
              </a:solidFill>
            </a:endParaRPr>
          </a:p>
        </p:txBody>
      </p:sp>
      <p:sp>
        <p:nvSpPr>
          <p:cNvPr id="71" name="Rectangle 70"/>
          <p:cNvSpPr/>
          <p:nvPr/>
        </p:nvSpPr>
        <p:spPr>
          <a:xfrm>
            <a:off x="1626766" y="2485684"/>
            <a:ext cx="3001646" cy="390294"/>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Python DAL</a:t>
            </a:r>
            <a:endParaRPr lang="en-US" sz="1600" dirty="0">
              <a:solidFill>
                <a:schemeClr val="tx1"/>
              </a:solidFill>
            </a:endParaRPr>
          </a:p>
        </p:txBody>
      </p:sp>
      <p:sp>
        <p:nvSpPr>
          <p:cNvPr id="72" name="Rectangle 71"/>
          <p:cNvSpPr/>
          <p:nvPr/>
        </p:nvSpPr>
        <p:spPr>
          <a:xfrm>
            <a:off x="1626766" y="2875978"/>
            <a:ext cx="1409029" cy="53592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Bucket /</a:t>
            </a:r>
          </a:p>
          <a:p>
            <a:pPr algn="ctr"/>
            <a:r>
              <a:rPr lang="en-US" sz="1600" dirty="0" smtClean="0">
                <a:solidFill>
                  <a:schemeClr val="tx1"/>
                </a:solidFill>
              </a:rPr>
              <a:t>Compression</a:t>
            </a:r>
            <a:endParaRPr lang="en-US" sz="1600" dirty="0">
              <a:solidFill>
                <a:schemeClr val="tx1"/>
              </a:solidFill>
            </a:endParaRPr>
          </a:p>
        </p:txBody>
      </p:sp>
      <p:sp>
        <p:nvSpPr>
          <p:cNvPr id="73" name="Rectangle 72"/>
          <p:cNvSpPr/>
          <p:nvPr/>
        </p:nvSpPr>
        <p:spPr>
          <a:xfrm>
            <a:off x="3035794" y="2875978"/>
            <a:ext cx="1592618" cy="53592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Unbucket</a:t>
            </a:r>
            <a:r>
              <a:rPr lang="en-US" sz="1600" dirty="0" smtClean="0">
                <a:solidFill>
                  <a:schemeClr val="tx1"/>
                </a:solidFill>
              </a:rPr>
              <a:t> /</a:t>
            </a:r>
          </a:p>
          <a:p>
            <a:pPr algn="ctr"/>
            <a:r>
              <a:rPr lang="en-US" sz="1600" dirty="0" smtClean="0">
                <a:solidFill>
                  <a:schemeClr val="tx1"/>
                </a:solidFill>
              </a:rPr>
              <a:t>Decompression</a:t>
            </a:r>
            <a:endParaRPr lang="en-US" sz="1600" dirty="0">
              <a:solidFill>
                <a:schemeClr val="tx1"/>
              </a:solidFill>
            </a:endParaRPr>
          </a:p>
        </p:txBody>
      </p:sp>
      <p:sp>
        <p:nvSpPr>
          <p:cNvPr id="77" name="Rectangle 76"/>
          <p:cNvSpPr/>
          <p:nvPr/>
        </p:nvSpPr>
        <p:spPr>
          <a:xfrm>
            <a:off x="1626766" y="3415574"/>
            <a:ext cx="3001646" cy="27994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solidFill>
                  <a:schemeClr val="tx1"/>
                </a:solidFill>
              </a:rPr>
              <a:t>pymongo</a:t>
            </a:r>
            <a:r>
              <a:rPr lang="en-US" sz="1600" dirty="0" smtClean="0">
                <a:solidFill>
                  <a:schemeClr val="tx1"/>
                </a:solidFill>
              </a:rPr>
              <a:t> driver</a:t>
            </a:r>
            <a:endParaRPr lang="en-US" sz="1600" dirty="0">
              <a:solidFill>
                <a:schemeClr val="tx1"/>
              </a:solidFill>
            </a:endParaRPr>
          </a:p>
        </p:txBody>
      </p:sp>
      <p:sp>
        <p:nvSpPr>
          <p:cNvPr id="8" name="Left Brace 7"/>
          <p:cNvSpPr/>
          <p:nvPr/>
        </p:nvSpPr>
        <p:spPr>
          <a:xfrm>
            <a:off x="4733356" y="1748240"/>
            <a:ext cx="512332" cy="3919745"/>
          </a:xfrm>
          <a:prstGeom prst="leftBrace">
            <a:avLst>
              <a:gd name="adj1" fmla="val 8333"/>
              <a:gd name="adj2" fmla="val 2832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86" name="Group 85"/>
          <p:cNvGrpSpPr/>
          <p:nvPr/>
        </p:nvGrpSpPr>
        <p:grpSpPr>
          <a:xfrm>
            <a:off x="1991003" y="3995321"/>
            <a:ext cx="588226" cy="494471"/>
            <a:chOff x="2950381" y="2391826"/>
            <a:chExt cx="305320" cy="350725"/>
          </a:xfrm>
        </p:grpSpPr>
        <p:sp>
          <p:nvSpPr>
            <p:cNvPr id="87" name="Can 86"/>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pic>
          <p:nvPicPr>
            <p:cNvPr id="88" name="Picture 8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89" name="Group 88"/>
          <p:cNvGrpSpPr/>
          <p:nvPr/>
        </p:nvGrpSpPr>
        <p:grpSpPr>
          <a:xfrm>
            <a:off x="2531718" y="4000777"/>
            <a:ext cx="588226" cy="494471"/>
            <a:chOff x="2950381" y="2391826"/>
            <a:chExt cx="305320" cy="350725"/>
          </a:xfrm>
        </p:grpSpPr>
        <p:sp>
          <p:nvSpPr>
            <p:cNvPr id="90" name="Can 89"/>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pic>
          <p:nvPicPr>
            <p:cNvPr id="91" name="Picture 9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92" name="Group 91"/>
          <p:cNvGrpSpPr/>
          <p:nvPr/>
        </p:nvGrpSpPr>
        <p:grpSpPr>
          <a:xfrm>
            <a:off x="3066963" y="4000777"/>
            <a:ext cx="588226" cy="494471"/>
            <a:chOff x="2950381" y="2391826"/>
            <a:chExt cx="305320" cy="350725"/>
          </a:xfrm>
        </p:grpSpPr>
        <p:sp>
          <p:nvSpPr>
            <p:cNvPr id="93" name="Can 92"/>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pic>
          <p:nvPicPr>
            <p:cNvPr id="94" name="Picture 9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grpSp>
        <p:nvGrpSpPr>
          <p:cNvPr id="95" name="Group 94"/>
          <p:cNvGrpSpPr/>
          <p:nvPr/>
        </p:nvGrpSpPr>
        <p:grpSpPr>
          <a:xfrm>
            <a:off x="3607678" y="4006233"/>
            <a:ext cx="588226" cy="494471"/>
            <a:chOff x="2950381" y="2391826"/>
            <a:chExt cx="305320" cy="350725"/>
          </a:xfrm>
        </p:grpSpPr>
        <p:sp>
          <p:nvSpPr>
            <p:cNvPr id="96" name="Can 95"/>
            <p:cNvSpPr/>
            <p:nvPr/>
          </p:nvSpPr>
          <p:spPr>
            <a:xfrm>
              <a:off x="2984504" y="2391826"/>
              <a:ext cx="228600" cy="330200"/>
            </a:xfrm>
            <a:prstGeom prst="can">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tx1"/>
                </a:solidFill>
              </a:endParaRPr>
            </a:p>
          </p:txBody>
        </p:sp>
        <p:pic>
          <p:nvPicPr>
            <p:cNvPr id="97" name="Picture 9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50381" y="2437231"/>
              <a:ext cx="305320" cy="305320"/>
            </a:xfrm>
            <a:prstGeom prst="rect">
              <a:avLst/>
            </a:prstGeom>
          </p:spPr>
        </p:pic>
      </p:grpSp>
    </p:spTree>
    <p:extLst>
      <p:ext uri="{BB962C8B-B14F-4D97-AF65-F5344CB8AC3E}">
        <p14:creationId xmlns:p14="http://schemas.microsoft.com/office/powerpoint/2010/main" val="239634155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Content Placeholder 1"/>
          <p:cNvSpPr>
            <a:spLocks noGrp="1"/>
          </p:cNvSpPr>
          <p:nvPr>
            <p:ph idx="1"/>
          </p:nvPr>
        </p:nvSpPr>
        <p:spPr>
          <a:xfrm>
            <a:off x="457200" y="1282262"/>
            <a:ext cx="7654925" cy="976313"/>
          </a:xfrm>
        </p:spPr>
        <p:txBody>
          <a:bodyPr/>
          <a:lstStyle/>
          <a:p>
            <a:pPr marL="0" indent="0">
              <a:buFont typeface="Arial" charset="0"/>
              <a:buNone/>
            </a:pPr>
            <a:r>
              <a:rPr lang="en-US" dirty="0" smtClean="0">
                <a:latin typeface="Segoe" charset="0"/>
              </a:rPr>
              <a:t>Common infrastructure for multiple access scenarios of tick data</a:t>
            </a:r>
            <a:endParaRPr lang="en-US" dirty="0">
              <a:latin typeface="Segoe" charset="0"/>
            </a:endParaRPr>
          </a:p>
        </p:txBody>
      </p:sp>
      <p:sp>
        <p:nvSpPr>
          <p:cNvPr id="3" name="Title 2"/>
          <p:cNvSpPr>
            <a:spLocks noGrp="1"/>
          </p:cNvSpPr>
          <p:nvPr>
            <p:ph type="title"/>
          </p:nvPr>
        </p:nvSpPr>
        <p:spPr/>
        <p:txBody>
          <a:bodyPr/>
          <a:lstStyle/>
          <a:p>
            <a:pPr>
              <a:defRPr/>
            </a:pPr>
            <a:r>
              <a:rPr lang="en-US" dirty="0"/>
              <a:t>Tick Data Capture &amp; </a:t>
            </a:r>
            <a:r>
              <a:rPr lang="en-US" dirty="0" smtClean="0"/>
              <a:t>Management</a:t>
            </a:r>
            <a:br>
              <a:rPr lang="en-US" dirty="0" smtClean="0"/>
            </a:br>
            <a:r>
              <a:rPr lang="en-US" sz="2400" dirty="0" smtClean="0"/>
              <a:t>Case </a:t>
            </a:r>
            <a:r>
              <a:rPr lang="en-US" sz="2400" dirty="0" smtClean="0"/>
              <a:t>Study: </a:t>
            </a:r>
            <a:r>
              <a:rPr lang="en-US" sz="2400" dirty="0" smtClean="0"/>
              <a:t> Systematic Trading Group</a:t>
            </a:r>
            <a:endParaRPr lang="en-US" sz="2400" dirty="0"/>
          </a:p>
        </p:txBody>
      </p:sp>
      <p:sp>
        <p:nvSpPr>
          <p:cNvPr id="4" name="Rectangle 3"/>
          <p:cNvSpPr/>
          <p:nvPr/>
        </p:nvSpPr>
        <p:spPr>
          <a:xfrm>
            <a:off x="3065463" y="2302630"/>
            <a:ext cx="3044825"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 name="Rectangle 4"/>
          <p:cNvSpPr/>
          <p:nvPr/>
        </p:nvSpPr>
        <p:spPr>
          <a:xfrm>
            <a:off x="6151563" y="2302630"/>
            <a:ext cx="2933171"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cxnSp>
        <p:nvCxnSpPr>
          <p:cNvPr id="6" name="Straight Connector 5"/>
          <p:cNvCxnSpPr/>
          <p:nvPr/>
        </p:nvCxnSpPr>
        <p:spPr>
          <a:xfrm flipH="1">
            <a:off x="3027363" y="2320093"/>
            <a:ext cx="20637"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126163" y="2320093"/>
            <a:ext cx="0" cy="3351212"/>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73467" y="2302630"/>
            <a:ext cx="2953896" cy="496888"/>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Content Placeholder 3"/>
          <p:cNvSpPr txBox="1">
            <a:spLocks/>
          </p:cNvSpPr>
          <p:nvPr/>
        </p:nvSpPr>
        <p:spPr>
          <a:xfrm>
            <a:off x="0"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Problem</a:t>
            </a:r>
            <a:endParaRPr lang="en-US" sz="1800" b="1" dirty="0">
              <a:solidFill>
                <a:schemeClr val="bg1"/>
              </a:solidFill>
              <a:latin typeface="+mj-lt"/>
            </a:endParaRPr>
          </a:p>
        </p:txBody>
      </p:sp>
      <p:sp>
        <p:nvSpPr>
          <p:cNvPr id="10" name="Content Placeholder 3"/>
          <p:cNvSpPr txBox="1">
            <a:spLocks/>
          </p:cNvSpPr>
          <p:nvPr/>
        </p:nvSpPr>
        <p:spPr>
          <a:xfrm>
            <a:off x="3078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Why MongoDB</a:t>
            </a:r>
            <a:endParaRPr lang="en-US" sz="1800" b="1" dirty="0">
              <a:solidFill>
                <a:schemeClr val="bg1"/>
              </a:solidFill>
              <a:latin typeface="+mj-lt"/>
            </a:endParaRPr>
          </a:p>
        </p:txBody>
      </p:sp>
      <p:sp>
        <p:nvSpPr>
          <p:cNvPr id="11" name="Content Placeholder 3"/>
          <p:cNvSpPr txBox="1">
            <a:spLocks/>
          </p:cNvSpPr>
          <p:nvPr/>
        </p:nvSpPr>
        <p:spPr>
          <a:xfrm>
            <a:off x="6126163" y="2407405"/>
            <a:ext cx="3048000" cy="29051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defRPr/>
            </a:pPr>
            <a:r>
              <a:rPr lang="en-US" sz="1800" b="1" dirty="0" smtClean="0">
                <a:solidFill>
                  <a:schemeClr val="bg1"/>
                </a:solidFill>
                <a:latin typeface="+mj-lt"/>
              </a:rPr>
              <a:t>Results</a:t>
            </a:r>
            <a:endParaRPr lang="en-US" sz="1800" b="1" dirty="0">
              <a:solidFill>
                <a:schemeClr val="bg1"/>
              </a:solidFill>
              <a:latin typeface="+mj-lt"/>
            </a:endParaRPr>
          </a:p>
        </p:txBody>
      </p:sp>
      <p:sp>
        <p:nvSpPr>
          <p:cNvPr id="15" name="Content Placeholder 1"/>
          <p:cNvSpPr txBox="1">
            <a:spLocks/>
          </p:cNvSpPr>
          <p:nvPr/>
        </p:nvSpPr>
        <p:spPr>
          <a:xfrm>
            <a:off x="211138" y="2936043"/>
            <a:ext cx="2625725" cy="3167156"/>
          </a:xfrm>
          <a:prstGeom prst="rect">
            <a:avLst/>
          </a:prstGeom>
        </p:spPr>
        <p:txBody>
          <a:bodyPr lIns="0" tIns="0" rIns="0" bIns="0">
            <a:normAutofit/>
          </a:bodyPr>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64592" indent="-164592">
              <a:defRPr/>
            </a:pPr>
            <a:r>
              <a:rPr lang="en-US" sz="1800" dirty="0" smtClean="0">
                <a:solidFill>
                  <a:srgbClr val="535353"/>
                </a:solidFill>
              </a:rPr>
              <a:t>Quants demand agility in python</a:t>
            </a:r>
            <a:endParaRPr lang="en-US" sz="1800" dirty="0">
              <a:solidFill>
                <a:srgbClr val="535353"/>
              </a:solidFill>
            </a:endParaRPr>
          </a:p>
          <a:p>
            <a:pPr marL="164592" indent="-164592">
              <a:defRPr/>
            </a:pPr>
            <a:r>
              <a:rPr lang="en-US" sz="1800" dirty="0" smtClean="0">
                <a:solidFill>
                  <a:srgbClr val="535353"/>
                </a:solidFill>
              </a:rPr>
              <a:t>Quant use cases have  very different workload than traders</a:t>
            </a:r>
          </a:p>
          <a:p>
            <a:pPr marL="164592" indent="-164592">
              <a:defRPr/>
            </a:pPr>
            <a:r>
              <a:rPr lang="en-US" sz="1800" dirty="0" smtClean="0">
                <a:solidFill>
                  <a:srgbClr val="535353"/>
                </a:solidFill>
              </a:rPr>
              <a:t>Reticence to invest in </a:t>
            </a:r>
            <a:r>
              <a:rPr lang="en-US" sz="1800" dirty="0" smtClean="0">
                <a:solidFill>
                  <a:srgbClr val="535353"/>
                </a:solidFill>
              </a:rPr>
              <a:t>highly </a:t>
            </a:r>
            <a:r>
              <a:rPr lang="en-US" sz="1800" dirty="0" smtClean="0">
                <a:solidFill>
                  <a:srgbClr val="535353"/>
                </a:solidFill>
              </a:rPr>
              <a:t>specialized languages and ops</a:t>
            </a:r>
            <a:endParaRPr lang="en-US" sz="1800" dirty="0" smtClean="0">
              <a:solidFill>
                <a:srgbClr val="535353"/>
              </a:solidFill>
            </a:endParaRPr>
          </a:p>
        </p:txBody>
      </p:sp>
      <p:sp>
        <p:nvSpPr>
          <p:cNvPr id="45068" name="Content Placeholder 1"/>
          <p:cNvSpPr txBox="1">
            <a:spLocks/>
          </p:cNvSpPr>
          <p:nvPr/>
        </p:nvSpPr>
        <p:spPr bwMode="auto">
          <a:xfrm>
            <a:off x="3268663" y="2939218"/>
            <a:ext cx="2841625" cy="3554412"/>
          </a:xfrm>
          <a:prstGeom prst="rect">
            <a:avLst/>
          </a:prstGeom>
          <a:solidFill>
            <a:schemeClr val="bg1"/>
          </a:solidFill>
          <a:ln>
            <a:noFill/>
          </a:ln>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1275"/>
              </a:spcBef>
              <a:buFont typeface="Arial" charset="0"/>
              <a:buChar char="•"/>
            </a:pPr>
            <a:r>
              <a:rPr lang="en-US" sz="1800" dirty="0" smtClean="0">
                <a:solidFill>
                  <a:srgbClr val="595959"/>
                </a:solidFill>
              </a:rPr>
              <a:t>Excellent impedance match to python</a:t>
            </a:r>
          </a:p>
          <a:p>
            <a:pPr eaLnBrk="1" hangingPunct="1">
              <a:spcBef>
                <a:spcPts val="1275"/>
              </a:spcBef>
              <a:buFont typeface="Arial" charset="0"/>
              <a:buChar char="•"/>
            </a:pPr>
            <a:r>
              <a:rPr lang="en-US" sz="1800" dirty="0">
                <a:solidFill>
                  <a:srgbClr val="595959"/>
                </a:solidFill>
              </a:rPr>
              <a:t>High, </a:t>
            </a:r>
            <a:r>
              <a:rPr lang="en-US" sz="1800" dirty="0" smtClean="0">
                <a:solidFill>
                  <a:srgbClr val="595959"/>
                </a:solidFill>
              </a:rPr>
              <a:t>predictable read/write </a:t>
            </a:r>
            <a:r>
              <a:rPr lang="en-US" sz="1800" dirty="0">
                <a:solidFill>
                  <a:srgbClr val="595959"/>
                </a:solidFill>
              </a:rPr>
              <a:t>performance</a:t>
            </a:r>
          </a:p>
          <a:p>
            <a:pPr eaLnBrk="1" hangingPunct="1">
              <a:spcBef>
                <a:spcPts val="1275"/>
              </a:spcBef>
              <a:buFont typeface="Arial" charset="0"/>
              <a:buChar char="•"/>
            </a:pPr>
            <a:r>
              <a:rPr lang="en-US" sz="1800" dirty="0" smtClean="0">
                <a:solidFill>
                  <a:srgbClr val="595959"/>
                </a:solidFill>
              </a:rPr>
              <a:t>Ability to easily store long vectors of data</a:t>
            </a:r>
          </a:p>
          <a:p>
            <a:pPr eaLnBrk="1" hangingPunct="1">
              <a:spcBef>
                <a:spcPts val="1275"/>
              </a:spcBef>
              <a:buFont typeface="Arial" charset="0"/>
              <a:buChar char="•"/>
            </a:pPr>
            <a:r>
              <a:rPr lang="en-US" sz="1800" dirty="0" smtClean="0">
                <a:solidFill>
                  <a:srgbClr val="595959"/>
                </a:solidFill>
              </a:rPr>
              <a:t>Rich querying and indexing can be exploited by a custom DAL</a:t>
            </a:r>
            <a:endParaRPr lang="en-US" sz="1800" dirty="0">
              <a:solidFill>
                <a:srgbClr val="595959"/>
              </a:solidFill>
            </a:endParaRPr>
          </a:p>
        </p:txBody>
      </p:sp>
      <p:sp>
        <p:nvSpPr>
          <p:cNvPr id="45069" name="Content Placeholder 1"/>
          <p:cNvSpPr txBox="1">
            <a:spLocks/>
          </p:cNvSpPr>
          <p:nvPr/>
        </p:nvSpPr>
        <p:spPr bwMode="auto">
          <a:xfrm>
            <a:off x="6151564" y="2939219"/>
            <a:ext cx="2933170"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163513" indent="-163513"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spcBef>
                <a:spcPts val="1275"/>
              </a:spcBef>
              <a:buFont typeface="Arial" charset="0"/>
              <a:buChar char="•"/>
            </a:pPr>
            <a:r>
              <a:rPr lang="en-US" sz="1800" dirty="0" smtClean="0">
                <a:solidFill>
                  <a:srgbClr val="595959"/>
                </a:solidFill>
              </a:rPr>
              <a:t>Platform can ingest 130mm ticks/second</a:t>
            </a:r>
          </a:p>
          <a:p>
            <a:pPr eaLnBrk="1" hangingPunct="1">
              <a:spcBef>
                <a:spcPts val="1275"/>
              </a:spcBef>
              <a:buFont typeface="Arial" charset="0"/>
              <a:buChar char="•"/>
            </a:pPr>
            <a:r>
              <a:rPr lang="en-US" sz="1800" dirty="0">
                <a:solidFill>
                  <a:srgbClr val="595959"/>
                </a:solidFill>
              </a:rPr>
              <a:t>10 years of 1 minute data &lt; 1 s</a:t>
            </a:r>
          </a:p>
          <a:p>
            <a:pPr eaLnBrk="1" hangingPunct="1">
              <a:spcBef>
                <a:spcPts val="1275"/>
              </a:spcBef>
              <a:buFont typeface="Arial" charset="0"/>
              <a:buChar char="•"/>
            </a:pPr>
            <a:r>
              <a:rPr lang="en-US" sz="1800" dirty="0">
                <a:solidFill>
                  <a:srgbClr val="595959"/>
                </a:solidFill>
              </a:rPr>
              <a:t>200 </a:t>
            </a:r>
            <a:r>
              <a:rPr lang="en-US" sz="1800" dirty="0" err="1">
                <a:solidFill>
                  <a:srgbClr val="595959"/>
                </a:solidFill>
              </a:rPr>
              <a:t>inst</a:t>
            </a:r>
            <a:r>
              <a:rPr lang="en-US" sz="1800" dirty="0">
                <a:solidFill>
                  <a:srgbClr val="595959"/>
                </a:solidFill>
              </a:rPr>
              <a:t> X all history X EOD price &lt; 1s</a:t>
            </a:r>
          </a:p>
          <a:p>
            <a:pPr eaLnBrk="1" hangingPunct="1">
              <a:spcBef>
                <a:spcPts val="1275"/>
              </a:spcBef>
              <a:buFont typeface="Arial" charset="0"/>
              <a:buChar char="•"/>
            </a:pPr>
            <a:r>
              <a:rPr lang="en-US" sz="1800" dirty="0" smtClean="0">
                <a:solidFill>
                  <a:srgbClr val="595959"/>
                </a:solidFill>
              </a:rPr>
              <a:t>Much lower TCO</a:t>
            </a:r>
            <a:endParaRPr lang="en-US" sz="1800" dirty="0" smtClean="0">
              <a:solidFill>
                <a:srgbClr val="595959"/>
              </a:solidFill>
            </a:endParaRPr>
          </a:p>
          <a:p>
            <a:pPr eaLnBrk="1" hangingPunct="1">
              <a:spcBef>
                <a:spcPts val="1275"/>
              </a:spcBef>
              <a:buFont typeface="Arial" charset="0"/>
              <a:buChar char="•"/>
            </a:pPr>
            <a:r>
              <a:rPr lang="en-US" sz="1800" dirty="0" smtClean="0">
                <a:solidFill>
                  <a:srgbClr val="595959"/>
                </a:solidFill>
              </a:rPr>
              <a:t>Easier hiring of talent</a:t>
            </a:r>
            <a:endParaRPr lang="en-US" sz="1800" dirty="0" smtClean="0">
              <a:solidFill>
                <a:srgbClr val="595959"/>
              </a:solidFill>
            </a:endParaRPr>
          </a:p>
        </p:txBody>
      </p:sp>
    </p:spTree>
    <p:extLst>
      <p:ext uri="{BB962C8B-B14F-4D97-AF65-F5344CB8AC3E}">
        <p14:creationId xmlns:p14="http://schemas.microsoft.com/office/powerpoint/2010/main" val="26692462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073" y="1237030"/>
            <a:ext cx="7898954" cy="1812775"/>
          </a:xfrm>
        </p:spPr>
        <p:txBody>
          <a:bodyPr/>
          <a:lstStyle/>
          <a:p>
            <a:r>
              <a:rPr lang="en-US" dirty="0" smtClean="0"/>
              <a:t>MongoDB World</a:t>
            </a:r>
            <a:br>
              <a:rPr lang="en-US" dirty="0" smtClean="0"/>
            </a:br>
            <a:r>
              <a:rPr lang="en-US" dirty="0" smtClean="0"/>
              <a:t>New York City,  June 23-25</a:t>
            </a:r>
            <a:endParaRPr lang="en-US" dirty="0"/>
          </a:p>
        </p:txBody>
      </p:sp>
      <p:sp>
        <p:nvSpPr>
          <p:cNvPr id="4" name="Text Placeholder 3"/>
          <p:cNvSpPr>
            <a:spLocks noGrp="1"/>
          </p:cNvSpPr>
          <p:nvPr>
            <p:ph type="body" sz="quarter" idx="10"/>
          </p:nvPr>
        </p:nvSpPr>
        <p:spPr>
          <a:xfrm>
            <a:off x="616073" y="4677834"/>
            <a:ext cx="7898954" cy="916076"/>
          </a:xfrm>
        </p:spPr>
        <p:txBody>
          <a:bodyPr anchor="t"/>
          <a:lstStyle/>
          <a:p>
            <a:r>
              <a:rPr lang="en-US" dirty="0" smtClean="0"/>
              <a:t>http://</a:t>
            </a:r>
            <a:r>
              <a:rPr lang="en-US" dirty="0" err="1" smtClean="0"/>
              <a:t>world.mongodb.com</a:t>
            </a:r>
            <a:endParaRPr lang="en-US" dirty="0" smtClean="0"/>
          </a:p>
          <a:p>
            <a:r>
              <a:rPr lang="en-US" i="1" dirty="0" smtClean="0"/>
              <a:t>Save </a:t>
            </a:r>
            <a:r>
              <a:rPr lang="en-US" i="1" dirty="0" smtClean="0"/>
              <a:t>25% with </a:t>
            </a:r>
            <a:r>
              <a:rPr lang="en-US" i="1" dirty="0" smtClean="0"/>
              <a:t>discount code </a:t>
            </a:r>
            <a:r>
              <a:rPr lang="en-US" i="1" dirty="0" smtClean="0"/>
              <a:t>25mk</a:t>
            </a:r>
            <a:endParaRPr lang="en-US" i="1" dirty="0"/>
          </a:p>
        </p:txBody>
      </p:sp>
      <p:sp>
        <p:nvSpPr>
          <p:cNvPr id="5" name="Text Placeholder 4"/>
          <p:cNvSpPr>
            <a:spLocks noGrp="1"/>
          </p:cNvSpPr>
          <p:nvPr>
            <p:ph type="body" sz="quarter" idx="12"/>
          </p:nvPr>
        </p:nvSpPr>
        <p:spPr/>
        <p:txBody>
          <a:bodyPr/>
          <a:lstStyle/>
          <a:p>
            <a:r>
              <a:rPr lang="en-US" dirty="0" smtClean="0"/>
              <a:t>#</a:t>
            </a:r>
            <a:r>
              <a:rPr lang="en-US" dirty="0" err="1" smtClean="0"/>
              <a:t>MongoDBWorld</a:t>
            </a:r>
            <a:endParaRPr lang="en-US" dirty="0"/>
          </a:p>
        </p:txBody>
      </p:sp>
      <p:sp>
        <p:nvSpPr>
          <p:cNvPr id="6" name="Text Placeholder 3"/>
          <p:cNvSpPr txBox="1">
            <a:spLocks/>
          </p:cNvSpPr>
          <p:nvPr/>
        </p:nvSpPr>
        <p:spPr>
          <a:xfrm>
            <a:off x="642815" y="3863680"/>
            <a:ext cx="7898954" cy="383348"/>
          </a:xfrm>
          <a:prstGeom prst="rect">
            <a:avLst/>
          </a:prstGeom>
        </p:spPr>
        <p:txBody>
          <a:bodyPr vert="horz" lIns="0" tIns="0" rIns="0" bIns="0" rtlCol="0" anchor="b" anchorCtr="0">
            <a:noAutofit/>
          </a:bodyPr>
          <a:lstStyle>
            <a:lvl1pPr marL="0" indent="0" algn="l" defTabSz="457200" rtl="0" eaLnBrk="1" latinLnBrk="0" hangingPunct="1">
              <a:lnSpc>
                <a:spcPct val="100000"/>
              </a:lnSpc>
              <a:spcBef>
                <a:spcPts val="0"/>
              </a:spcBef>
              <a:buClr>
                <a:srgbClr val="6BA342"/>
              </a:buClr>
              <a:buSzPct val="85000"/>
              <a:buFont typeface="Arial"/>
              <a:buNone/>
              <a:defRPr sz="3000" b="0" i="0" kern="1200" spc="-50" baseline="0">
                <a:ln w="1905">
                  <a:noFill/>
                </a:ln>
                <a:solidFill>
                  <a:schemeClr val="bg1"/>
                </a:solidFill>
                <a:effectLst/>
                <a:latin typeface="PT Sans"/>
                <a:ea typeface="+mn-ea"/>
                <a:cs typeface="PT Sans"/>
              </a:defRPr>
            </a:lvl1pPr>
            <a:lvl2pPr marL="740664" indent="-256032" algn="l" defTabSz="457200" rtl="0" eaLnBrk="1" latinLnBrk="0" hangingPunct="1">
              <a:spcBef>
                <a:spcPts val="200"/>
              </a:spcBef>
              <a:buClr>
                <a:srgbClr val="6BA342"/>
              </a:buClr>
              <a:buSzPct val="90000"/>
              <a:buFont typeface="Arial"/>
              <a:buChar char="–"/>
              <a:defRPr sz="2400" kern="1200" spc="-100" baseline="0">
                <a:solidFill>
                  <a:srgbClr val="625F5E"/>
                </a:solidFill>
                <a:latin typeface="PT Sans"/>
                <a:ea typeface="+mn-ea"/>
                <a:cs typeface="PT San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See how </a:t>
            </a:r>
            <a:r>
              <a:rPr lang="en-US" dirty="0" smtClean="0"/>
              <a:t>Citigroup, </a:t>
            </a:r>
            <a:r>
              <a:rPr lang="en-US" dirty="0" smtClean="0"/>
              <a:t>Stripe, </a:t>
            </a:r>
            <a:r>
              <a:rPr lang="en-US" dirty="0" err="1" smtClean="0"/>
              <a:t>Carfax</a:t>
            </a:r>
            <a:r>
              <a:rPr lang="en-US" dirty="0" smtClean="0"/>
              <a:t>, Expedia and others are engineering the next generation of data with MongoDB </a:t>
            </a:r>
            <a:endParaRPr lang="en-US" dirty="0"/>
          </a:p>
        </p:txBody>
      </p:sp>
    </p:spTree>
    <p:extLst>
      <p:ext uri="{BB962C8B-B14F-4D97-AF65-F5344CB8AC3E}">
        <p14:creationId xmlns:p14="http://schemas.microsoft.com/office/powerpoint/2010/main" val="9220796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
            <a:ext cx="8229600" cy="1143000"/>
          </a:xfrm>
        </p:spPr>
        <p:txBody>
          <a:bodyPr/>
          <a:lstStyle/>
          <a:p>
            <a:pPr eaLnBrk="1" fontAlgn="auto" hangingPunct="1">
              <a:spcAft>
                <a:spcPts val="0"/>
              </a:spcAft>
              <a:defRPr/>
            </a:pPr>
            <a:r>
              <a:rPr lang="en-US" dirty="0" err="1" smtClean="0">
                <a:ea typeface="+mj-ea"/>
              </a:rPr>
              <a:t>MongoDB</a:t>
            </a:r>
            <a:r>
              <a:rPr lang="en-US" dirty="0" smtClean="0">
                <a:ea typeface="+mj-ea"/>
              </a:rPr>
              <a:t> Company Overview</a:t>
            </a:r>
            <a:endParaRPr lang="en-US" dirty="0">
              <a:ea typeface="+mj-ea"/>
            </a:endParaRPr>
          </a:p>
        </p:txBody>
      </p:sp>
      <p:pic>
        <p:nvPicPr>
          <p:cNvPr id="36866"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4450" y="1635125"/>
            <a:ext cx="973138"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p:cNvCxnSpPr/>
          <p:nvPr/>
        </p:nvCxnSpPr>
        <p:spPr>
          <a:xfrm>
            <a:off x="4565650" y="1465263"/>
            <a:ext cx="0" cy="4348162"/>
          </a:xfrm>
          <a:prstGeom prst="line">
            <a:avLst/>
          </a:prstGeom>
          <a:ln w="12700"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1" name="Content Placeholder 1"/>
          <p:cNvSpPr txBox="1">
            <a:spLocks/>
          </p:cNvSpPr>
          <p:nvPr/>
        </p:nvSpPr>
        <p:spPr>
          <a:xfrm>
            <a:off x="1103313" y="2917825"/>
            <a:ext cx="2305050" cy="33496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lnSpc>
                <a:spcPct val="110000"/>
              </a:lnSpc>
              <a:spcBef>
                <a:spcPts val="0"/>
              </a:spcBef>
              <a:spcAft>
                <a:spcPts val="0"/>
              </a:spcAft>
              <a:buFont typeface="Arial"/>
              <a:buNone/>
              <a:defRPr/>
            </a:pPr>
            <a:r>
              <a:rPr lang="en-US" sz="1550" b="1" dirty="0" smtClean="0">
                <a:solidFill>
                  <a:schemeClr val="accent6"/>
                </a:solidFill>
                <a:latin typeface="Segoe Semibold"/>
                <a:cs typeface="Segoe Semibold"/>
              </a:rPr>
              <a:t>375+ </a:t>
            </a:r>
            <a:r>
              <a:rPr lang="en-US" sz="1550" dirty="0" smtClean="0">
                <a:solidFill>
                  <a:schemeClr val="accent6"/>
                </a:solidFill>
              </a:rPr>
              <a:t>employees</a:t>
            </a:r>
            <a:endParaRPr lang="en-US" sz="1550" b="1" dirty="0">
              <a:solidFill>
                <a:schemeClr val="accent6"/>
              </a:solidFill>
              <a:latin typeface="Segoe Semibold"/>
              <a:cs typeface="Segoe Semibold"/>
            </a:endParaRPr>
          </a:p>
        </p:txBody>
      </p:sp>
      <p:sp>
        <p:nvSpPr>
          <p:cNvPr id="32" name="Content Placeholder 1"/>
          <p:cNvSpPr txBox="1">
            <a:spLocks/>
          </p:cNvSpPr>
          <p:nvPr/>
        </p:nvSpPr>
        <p:spPr>
          <a:xfrm>
            <a:off x="5667375" y="2917825"/>
            <a:ext cx="2303463" cy="33496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lnSpc>
                <a:spcPct val="110000"/>
              </a:lnSpc>
              <a:spcBef>
                <a:spcPts val="0"/>
              </a:spcBef>
              <a:spcAft>
                <a:spcPts val="0"/>
              </a:spcAft>
              <a:buFont typeface="Arial"/>
              <a:buNone/>
              <a:defRPr/>
            </a:pPr>
            <a:r>
              <a:rPr lang="en-US" sz="1550" b="1" dirty="0" smtClean="0">
                <a:solidFill>
                  <a:srgbClr val="4E4C4C"/>
                </a:solidFill>
                <a:latin typeface="+mj-lt"/>
              </a:rPr>
              <a:t>10</a:t>
            </a:r>
            <a:r>
              <a:rPr lang="en-US" sz="1550" b="1" dirty="0" smtClean="0">
                <a:solidFill>
                  <a:srgbClr val="4E4C4C"/>
                </a:solidFill>
                <a:latin typeface="+mj-lt"/>
              </a:rPr>
              <a:t>00</a:t>
            </a:r>
            <a:r>
              <a:rPr lang="en-US" sz="1550" b="1" dirty="0" smtClean="0">
                <a:solidFill>
                  <a:srgbClr val="4E4C4C"/>
                </a:solidFill>
                <a:latin typeface="+mj-lt"/>
              </a:rPr>
              <a:t>+ </a:t>
            </a:r>
            <a:r>
              <a:rPr lang="en-US" sz="1550" dirty="0" smtClean="0">
                <a:solidFill>
                  <a:srgbClr val="4E4C4C"/>
                </a:solidFill>
              </a:rPr>
              <a:t>customers</a:t>
            </a:r>
            <a:endParaRPr lang="en-US" sz="1550" b="1" dirty="0">
              <a:solidFill>
                <a:srgbClr val="4E4C4C"/>
              </a:solidFill>
              <a:latin typeface="Segoe Semibold"/>
              <a:cs typeface="Segoe Semibold"/>
            </a:endParaRPr>
          </a:p>
        </p:txBody>
      </p:sp>
      <p:cxnSp>
        <p:nvCxnSpPr>
          <p:cNvPr id="24" name="Straight Connector 23"/>
          <p:cNvCxnSpPr/>
          <p:nvPr/>
        </p:nvCxnSpPr>
        <p:spPr>
          <a:xfrm flipH="1">
            <a:off x="457200" y="3476625"/>
            <a:ext cx="8221663" cy="0"/>
          </a:xfrm>
          <a:prstGeom prst="line">
            <a:avLst/>
          </a:prstGeom>
          <a:ln w="12700" cmpd="sng">
            <a:solidFill>
              <a:srgbClr val="BFBFBF"/>
            </a:solidFill>
            <a:prstDash val="solid"/>
          </a:ln>
          <a:effectLst/>
        </p:spPr>
        <p:style>
          <a:lnRef idx="2">
            <a:schemeClr val="accent1"/>
          </a:lnRef>
          <a:fillRef idx="0">
            <a:schemeClr val="accent1"/>
          </a:fillRef>
          <a:effectRef idx="1">
            <a:schemeClr val="accent1"/>
          </a:effectRef>
          <a:fontRef idx="minor">
            <a:schemeClr val="tx1"/>
          </a:fontRef>
        </p:style>
      </p:cxnSp>
      <p:pic>
        <p:nvPicPr>
          <p:cNvPr id="36873" name="Picture 27" descr="250Employees.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50963" y="1809750"/>
            <a:ext cx="185420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Content Placeholder 1"/>
          <p:cNvSpPr txBox="1">
            <a:spLocks/>
          </p:cNvSpPr>
          <p:nvPr/>
        </p:nvSpPr>
        <p:spPr>
          <a:xfrm>
            <a:off x="4879975" y="5514976"/>
            <a:ext cx="3873500" cy="738242"/>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lnSpc>
                <a:spcPct val="110000"/>
              </a:lnSpc>
              <a:spcBef>
                <a:spcPts val="0"/>
              </a:spcBef>
              <a:spcAft>
                <a:spcPts val="0"/>
              </a:spcAft>
              <a:buFont typeface="Arial"/>
              <a:buNone/>
              <a:defRPr/>
            </a:pPr>
            <a:r>
              <a:rPr lang="en-US" sz="1550" dirty="0" smtClean="0">
                <a:solidFill>
                  <a:srgbClr val="4E4C4C"/>
                </a:solidFill>
              </a:rPr>
              <a:t>Over </a:t>
            </a:r>
            <a:r>
              <a:rPr lang="en-US" sz="1550" b="1" dirty="0" smtClean="0">
                <a:solidFill>
                  <a:srgbClr val="4E4C4C"/>
                </a:solidFill>
                <a:latin typeface="Segoe Semibold"/>
                <a:cs typeface="Segoe Semibold"/>
              </a:rPr>
              <a:t>$231 million </a:t>
            </a:r>
            <a:r>
              <a:rPr lang="en-US" sz="1550" dirty="0" smtClean="0">
                <a:solidFill>
                  <a:srgbClr val="4E4C4C"/>
                </a:solidFill>
              </a:rPr>
              <a:t>in funding</a:t>
            </a:r>
          </a:p>
          <a:p>
            <a:pPr marL="0" indent="0" algn="ctr" fontAlgn="auto">
              <a:lnSpc>
                <a:spcPct val="110000"/>
              </a:lnSpc>
              <a:spcBef>
                <a:spcPts val="0"/>
              </a:spcBef>
              <a:spcAft>
                <a:spcPts val="0"/>
              </a:spcAft>
              <a:buFont typeface="Arial"/>
              <a:buNone/>
              <a:defRPr/>
            </a:pPr>
            <a:r>
              <a:rPr lang="en-US" sz="1200" dirty="0" smtClean="0">
                <a:solidFill>
                  <a:srgbClr val="4E4C4C"/>
                </a:solidFill>
                <a:latin typeface="Segoe Semibold"/>
                <a:cs typeface="Segoe Semibold"/>
              </a:rPr>
              <a:t>(More than other </a:t>
            </a:r>
            <a:r>
              <a:rPr lang="en-US" sz="1200" dirty="0" err="1" smtClean="0">
                <a:solidFill>
                  <a:srgbClr val="4E4C4C"/>
                </a:solidFill>
                <a:latin typeface="Segoe Semibold"/>
                <a:cs typeface="Segoe Semibold"/>
              </a:rPr>
              <a:t>NoSQL</a:t>
            </a:r>
            <a:r>
              <a:rPr lang="en-US" sz="1200" dirty="0" smtClean="0">
                <a:solidFill>
                  <a:srgbClr val="4E4C4C"/>
                </a:solidFill>
                <a:latin typeface="Segoe Semibold"/>
                <a:cs typeface="Segoe Semibold"/>
              </a:rPr>
              <a:t> vendors </a:t>
            </a:r>
            <a:r>
              <a:rPr lang="en-US" sz="1200" b="1" u="sng" dirty="0" smtClean="0">
                <a:solidFill>
                  <a:srgbClr val="4E4C4C"/>
                </a:solidFill>
                <a:latin typeface="Segoe Semibold"/>
                <a:cs typeface="Segoe Semibold"/>
              </a:rPr>
              <a:t>combined</a:t>
            </a:r>
            <a:r>
              <a:rPr lang="en-US" sz="1200" dirty="0" smtClean="0">
                <a:solidFill>
                  <a:srgbClr val="4E4C4C"/>
                </a:solidFill>
                <a:latin typeface="Segoe Semibold"/>
                <a:cs typeface="Segoe Semibold"/>
              </a:rPr>
              <a:t>)</a:t>
            </a:r>
            <a:endParaRPr lang="en-US" sz="1200" dirty="0">
              <a:solidFill>
                <a:srgbClr val="4E4C4C"/>
              </a:solidFill>
              <a:latin typeface="Segoe Semibold"/>
              <a:cs typeface="Segoe Semibold"/>
            </a:endParaRPr>
          </a:p>
        </p:txBody>
      </p:sp>
      <p:sp>
        <p:nvSpPr>
          <p:cNvPr id="28" name="Content Placeholder 1"/>
          <p:cNvSpPr txBox="1">
            <a:spLocks/>
          </p:cNvSpPr>
          <p:nvPr/>
        </p:nvSpPr>
        <p:spPr>
          <a:xfrm>
            <a:off x="274638" y="5372100"/>
            <a:ext cx="4135437" cy="512763"/>
          </a:xfrm>
          <a:prstGeom prst="rect">
            <a:avLst/>
          </a:prstGeom>
        </p:spPr>
        <p:txBody>
          <a:bodyPr lIns="0" tIns="0" rIns="0" bIns="0"/>
          <a:lstStyle>
            <a:lvl1pPr marL="342900" indent="-342900" algn="l" defTabSz="457200" rtl="0" eaLnBrk="1" latinLnBrk="0" hangingPunct="1">
              <a:spcBef>
                <a:spcPts val="1272"/>
              </a:spcBef>
              <a:buFont typeface="Arial"/>
              <a:buChar char="•"/>
              <a:defRPr sz="2800" kern="1200" baseline="0">
                <a:solidFill>
                  <a:schemeClr val="tx1">
                    <a:lumMod val="65000"/>
                    <a:lumOff val="35000"/>
                  </a:schemeClr>
                </a:solidFill>
                <a:latin typeface="+mn-lt"/>
                <a:ea typeface="+mn-ea"/>
                <a:cs typeface="+mn-cs"/>
              </a:defRPr>
            </a:lvl1pPr>
            <a:lvl2pPr marL="742950" indent="-285750" algn="l" defTabSz="457200" rtl="0" eaLnBrk="1" latinLnBrk="0" hangingPunct="1">
              <a:lnSpc>
                <a:spcPts val="2780"/>
              </a:lnSpc>
              <a:spcBef>
                <a:spcPts val="600"/>
              </a:spcBef>
              <a:spcAft>
                <a:spcPts val="0"/>
              </a:spcAft>
              <a:buFont typeface="Arial"/>
              <a:buChar char="–"/>
              <a:defRPr sz="2400" kern="1200" baseline="0">
                <a:solidFill>
                  <a:schemeClr val="tx1">
                    <a:lumMod val="65000"/>
                    <a:lumOff val="35000"/>
                  </a:schemeClr>
                </a:solidFill>
                <a:latin typeface="+mn-lt"/>
                <a:ea typeface="+mn-ea"/>
                <a:cs typeface="+mn-cs"/>
              </a:defRPr>
            </a:lvl2pPr>
            <a:lvl3pPr marL="11430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3pPr>
            <a:lvl4pPr marL="16002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4pPr>
            <a:lvl5pPr marL="2057400" indent="-228600" algn="l" defTabSz="457200" rtl="0" eaLnBrk="1" latinLnBrk="0" hangingPunct="1">
              <a:spcBef>
                <a:spcPct val="20000"/>
              </a:spcBef>
              <a:buFont typeface="Arial"/>
              <a:buChar char="»"/>
              <a:defRPr sz="32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lnSpc>
                <a:spcPct val="110000"/>
              </a:lnSpc>
              <a:spcBef>
                <a:spcPts val="0"/>
              </a:spcBef>
              <a:spcAft>
                <a:spcPts val="0"/>
              </a:spcAft>
              <a:buFont typeface="Arial"/>
              <a:buNone/>
              <a:defRPr/>
            </a:pPr>
            <a:r>
              <a:rPr lang="en-US" sz="1550" b="1" dirty="0">
                <a:solidFill>
                  <a:srgbClr val="4E4C4C"/>
                </a:solidFill>
              </a:rPr>
              <a:t>Offices</a:t>
            </a:r>
            <a:r>
              <a:rPr lang="en-US" sz="1550" dirty="0">
                <a:solidFill>
                  <a:srgbClr val="4E4C4C"/>
                </a:solidFill>
              </a:rPr>
              <a:t> </a:t>
            </a:r>
            <a:r>
              <a:rPr lang="en-US" sz="1550" dirty="0" smtClean="0">
                <a:solidFill>
                  <a:srgbClr val="4E4C4C"/>
                </a:solidFill>
              </a:rPr>
              <a:t>in NY &amp; Palo Alto and </a:t>
            </a:r>
          </a:p>
          <a:p>
            <a:pPr marL="0" indent="0" algn="ctr" fontAlgn="auto">
              <a:lnSpc>
                <a:spcPct val="110000"/>
              </a:lnSpc>
              <a:spcBef>
                <a:spcPts val="0"/>
              </a:spcBef>
              <a:spcAft>
                <a:spcPts val="0"/>
              </a:spcAft>
              <a:buFont typeface="Arial"/>
              <a:buNone/>
              <a:defRPr/>
            </a:pPr>
            <a:r>
              <a:rPr lang="en-US" sz="1550" dirty="0" smtClean="0">
                <a:solidFill>
                  <a:srgbClr val="4E4C4C"/>
                </a:solidFill>
              </a:rPr>
              <a:t>across EMEA, and APAC</a:t>
            </a:r>
            <a:endParaRPr lang="en-US" sz="1550" dirty="0">
              <a:solidFill>
                <a:srgbClr val="4E4C4C"/>
              </a:solidFill>
              <a:latin typeface="Segoe Semibold"/>
              <a:cs typeface="Segoe Semibold"/>
            </a:endParaRPr>
          </a:p>
        </p:txBody>
      </p:sp>
      <p:grpSp>
        <p:nvGrpSpPr>
          <p:cNvPr id="29" name="Group 8"/>
          <p:cNvGrpSpPr>
            <a:grpSpLocks/>
          </p:cNvGrpSpPr>
          <p:nvPr/>
        </p:nvGrpSpPr>
        <p:grpSpPr bwMode="auto">
          <a:xfrm>
            <a:off x="1141413" y="4029075"/>
            <a:ext cx="2373312" cy="1016000"/>
            <a:chOff x="5662613" y="3965528"/>
            <a:chExt cx="2373312" cy="1016000"/>
          </a:xfrm>
        </p:grpSpPr>
        <p:pic>
          <p:nvPicPr>
            <p:cNvPr id="30" name="Picture 10"/>
            <p:cNvPicPr>
              <a:picLocks/>
            </p:cNvPicPr>
            <p:nvPr/>
          </p:nvPicPr>
          <p:blipFill>
            <a:blip r:embed="rId5" cstate="email">
              <a:extLst>
                <a:ext uri="{28A0092B-C50C-407E-A947-70E740481C1C}">
                  <a14:useLocalDpi xmlns:a14="http://schemas.microsoft.com/office/drawing/2010/main"/>
                </a:ext>
              </a:extLst>
            </a:blip>
            <a:srcRect/>
            <a:stretch>
              <a:fillRect/>
            </a:stretch>
          </p:blipFill>
          <p:spPr bwMode="auto">
            <a:xfrm>
              <a:off x="5662613" y="3965528"/>
              <a:ext cx="23733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p:cNvSpPr/>
            <p:nvPr/>
          </p:nvSpPr>
          <p:spPr>
            <a:xfrm>
              <a:off x="6348413" y="4268741"/>
              <a:ext cx="42862" cy="44450"/>
            </a:xfrm>
            <a:prstGeom prst="ellipse">
              <a:avLst/>
            </a:prstGeom>
            <a:solidFill>
              <a:schemeClr val="accent6">
                <a:lumMod val="75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35" name="Oval 34"/>
            <p:cNvSpPr/>
            <p:nvPr/>
          </p:nvSpPr>
          <p:spPr>
            <a:xfrm>
              <a:off x="6022975" y="4271916"/>
              <a:ext cx="44450" cy="44450"/>
            </a:xfrm>
            <a:prstGeom prst="ellipse">
              <a:avLst/>
            </a:prstGeom>
            <a:solidFill>
              <a:schemeClr val="accent6">
                <a:lumMod val="75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Oval 37"/>
            <p:cNvSpPr/>
            <p:nvPr/>
          </p:nvSpPr>
          <p:spPr>
            <a:xfrm>
              <a:off x="6826250" y="4168728"/>
              <a:ext cx="42863" cy="42863"/>
            </a:xfrm>
            <a:prstGeom prst="ellipse">
              <a:avLst/>
            </a:prstGeom>
            <a:solidFill>
              <a:schemeClr val="accent6">
                <a:lumMod val="75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9" name="Oval 38"/>
            <p:cNvSpPr/>
            <p:nvPr/>
          </p:nvSpPr>
          <p:spPr>
            <a:xfrm>
              <a:off x="6765925" y="4168728"/>
              <a:ext cx="44450" cy="42863"/>
            </a:xfrm>
            <a:prstGeom prst="ellipse">
              <a:avLst/>
            </a:prstGeom>
            <a:solidFill>
              <a:schemeClr val="accent6">
                <a:lumMod val="75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Oval 39"/>
            <p:cNvSpPr/>
            <p:nvPr/>
          </p:nvSpPr>
          <p:spPr>
            <a:xfrm>
              <a:off x="7813675" y="4802141"/>
              <a:ext cx="44450" cy="44450"/>
            </a:xfrm>
            <a:prstGeom prst="ellipse">
              <a:avLst/>
            </a:prstGeom>
            <a:solidFill>
              <a:schemeClr val="accent6">
                <a:lumMod val="75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Oval 40"/>
            <p:cNvSpPr/>
            <p:nvPr/>
          </p:nvSpPr>
          <p:spPr>
            <a:xfrm>
              <a:off x="6326188" y="4313191"/>
              <a:ext cx="42862" cy="44450"/>
            </a:xfrm>
            <a:prstGeom prst="ellipse">
              <a:avLst/>
            </a:prstGeom>
            <a:solidFill>
              <a:schemeClr val="accent6">
                <a:lumMod val="75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2" name="Oval 41"/>
            <p:cNvSpPr/>
            <p:nvPr/>
          </p:nvSpPr>
          <p:spPr>
            <a:xfrm>
              <a:off x="6804025" y="4265566"/>
              <a:ext cx="42863" cy="44450"/>
            </a:xfrm>
            <a:prstGeom prst="ellipse">
              <a:avLst/>
            </a:prstGeom>
            <a:solidFill>
              <a:schemeClr val="accent6">
                <a:lumMod val="75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Oval 42"/>
            <p:cNvSpPr/>
            <p:nvPr/>
          </p:nvSpPr>
          <p:spPr>
            <a:xfrm>
              <a:off x="7489825" y="4538084"/>
              <a:ext cx="45719" cy="45719"/>
            </a:xfrm>
            <a:prstGeom prst="ellipse">
              <a:avLst/>
            </a:prstGeom>
            <a:solidFill>
              <a:schemeClr val="accent6">
                <a:lumMod val="75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Oval 43"/>
            <p:cNvSpPr/>
            <p:nvPr/>
          </p:nvSpPr>
          <p:spPr>
            <a:xfrm>
              <a:off x="7328983" y="4360310"/>
              <a:ext cx="45719" cy="45719"/>
            </a:xfrm>
            <a:prstGeom prst="ellipse">
              <a:avLst/>
            </a:prstGeom>
            <a:solidFill>
              <a:schemeClr val="accent6">
                <a:lumMod val="75000"/>
              </a:schemeClr>
            </a:solidFill>
            <a:ln>
              <a:solidFill>
                <a:schemeClr val="accent6"/>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36" name="Picture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70800" y="4371975"/>
            <a:ext cx="10826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594350" y="3783013"/>
            <a:ext cx="1709738"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7" descr="NEA_logo.jpe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779963" y="3797300"/>
            <a:ext cx="715962"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8" descr="USV_logo__all_green_.gif"/>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108950" y="3625850"/>
            <a:ext cx="56991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3" descr="redhat-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15013" y="5068888"/>
            <a:ext cx="992187"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 descr="In Q Tel Logo.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154988" y="5043488"/>
            <a:ext cx="466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5" descr="IntelCapital.pn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431088" y="3670300"/>
            <a:ext cx="479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2"/>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999288" y="5033963"/>
            <a:ext cx="96520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3"/>
          <p:cNvPicPr>
            <a:picLocks noChangeAspect="1"/>
          </p:cNvPicPr>
          <p:nvPr/>
        </p:nvPicPr>
        <p:blipFill>
          <a:blip r:embed="rId14">
            <a:extLst>
              <a:ext uri="{28A0092B-C50C-407E-A947-70E740481C1C}">
                <a14:useLocalDpi xmlns:a14="http://schemas.microsoft.com/office/drawing/2010/main" val="0"/>
              </a:ext>
            </a:extLst>
          </a:blip>
          <a:srcRect l="15988" t="10564" r="14091" b="9074"/>
          <a:stretch>
            <a:fillRect/>
          </a:stretch>
        </p:blipFill>
        <p:spPr bwMode="auto">
          <a:xfrm>
            <a:off x="4787900" y="4926013"/>
            <a:ext cx="835025"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088063" y="4391025"/>
            <a:ext cx="1382712"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
          <p:cNvPicPr>
            <a:picLocks noChangeAspect="1"/>
          </p:cNvPicPr>
          <p:nvPr/>
        </p:nvPicPr>
        <p:blipFill>
          <a:blip r:embed="rId16">
            <a:extLst>
              <a:ext uri="{28A0092B-C50C-407E-A947-70E740481C1C}">
                <a14:useLocalDpi xmlns:a14="http://schemas.microsoft.com/office/drawing/2010/main" val="0"/>
              </a:ext>
            </a:extLst>
          </a:blip>
          <a:srcRect r="13167" b="30817"/>
          <a:stretch>
            <a:fillRect/>
          </a:stretch>
        </p:blipFill>
        <p:spPr bwMode="auto">
          <a:xfrm>
            <a:off x="4879975" y="4395788"/>
            <a:ext cx="100806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5810168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wallpaper.jpg"/>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6335" r="6335"/>
          <a:stretch>
            <a:fillRect/>
          </a:stretch>
        </p:blipFill>
        <p:spPr/>
      </p:pic>
      <p:sp>
        <p:nvSpPr>
          <p:cNvPr id="3" name="Title 2"/>
          <p:cNvSpPr>
            <a:spLocks noGrp="1"/>
          </p:cNvSpPr>
          <p:nvPr>
            <p:ph type="title"/>
          </p:nvPr>
        </p:nvSpPr>
        <p:spPr/>
        <p:txBody>
          <a:bodyPr/>
          <a:lstStyle/>
          <a:p>
            <a:r>
              <a:rPr lang="en-US" dirty="0" smtClean="0"/>
              <a:t>Webinar </a:t>
            </a:r>
            <a:r>
              <a:rPr lang="en-US" dirty="0" smtClean="0"/>
              <a:t>Q&amp;</a:t>
            </a:r>
            <a:r>
              <a:rPr lang="en-US" dirty="0" smtClean="0"/>
              <a:t>A</a:t>
            </a:r>
            <a:br>
              <a:rPr lang="en-US" dirty="0" smtClean="0"/>
            </a:br>
            <a:r>
              <a:rPr lang="en-US" dirty="0" smtClean="0"/>
              <a:t/>
            </a:r>
            <a:br>
              <a:rPr lang="en-US" dirty="0" smtClean="0"/>
            </a:br>
            <a:r>
              <a:rPr lang="en-US" dirty="0" err="1" smtClean="0"/>
              <a:t>buzz.moschetti@mongodb.com</a:t>
            </a:r>
            <a:r>
              <a:rPr lang="en-US" dirty="0" smtClean="0"/>
              <a:t/>
            </a:r>
            <a:br>
              <a:rPr lang="en-US" dirty="0" smtClean="0"/>
            </a:br>
            <a:r>
              <a:rPr lang="en-US" sz="2000" dirty="0"/>
              <a:t>http://</a:t>
            </a:r>
            <a:r>
              <a:rPr lang="en-US" sz="2000" dirty="0" err="1"/>
              <a:t>world.mongodb.com</a:t>
            </a:r>
            <a:r>
              <a:rPr lang="en-US" sz="2000" dirty="0"/>
              <a:t/>
            </a:r>
            <a:br>
              <a:rPr lang="en-US" sz="2000" dirty="0"/>
            </a:br>
            <a:r>
              <a:rPr lang="en-US" sz="2000" i="1" dirty="0"/>
              <a:t>Save 25% with discount code 25mk</a:t>
            </a:r>
            <a:br>
              <a:rPr lang="en-US" sz="2000" i="1" dirty="0"/>
            </a:br>
            <a:endParaRPr lang="en-US" sz="2000" dirty="0"/>
          </a:p>
        </p:txBody>
      </p:sp>
    </p:spTree>
    <p:extLst>
      <p:ext uri="{BB962C8B-B14F-4D97-AF65-F5344CB8AC3E}">
        <p14:creationId xmlns:p14="http://schemas.microsoft.com/office/powerpoint/2010/main" val="346657565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ongoDB_Logo_Knockout_RGB.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5703" y="3865584"/>
            <a:ext cx="3011809" cy="864148"/>
          </a:xfrm>
          <a:prstGeom prst="rect">
            <a:avLst/>
          </a:prstGeom>
        </p:spPr>
      </p:pic>
      <p:sp>
        <p:nvSpPr>
          <p:cNvPr id="2" name="TextBox 1"/>
          <p:cNvSpPr txBox="1"/>
          <p:nvPr/>
        </p:nvSpPr>
        <p:spPr>
          <a:xfrm>
            <a:off x="2497874" y="2109750"/>
            <a:ext cx="4156126" cy="1333026"/>
          </a:xfrm>
          <a:prstGeom prst="rect">
            <a:avLst/>
          </a:prstGeom>
        </p:spPr>
        <p:txBody>
          <a:bodyPr wrap="square" lIns="0" tIns="0" rIns="0" bIns="0" rtlCol="0">
            <a:noAutofit/>
          </a:bodyPr>
          <a:lstStyle/>
          <a:p>
            <a:pPr algn="l"/>
            <a:r>
              <a:rPr lang="en-US" sz="6000" dirty="0" smtClean="0"/>
              <a:t>Thank You</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0" y="5854700"/>
            <a:ext cx="2163763" cy="9382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9937" name="Picture 4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0763" y="5997575"/>
            <a:ext cx="7826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42"/>
          <p:cNvSpPr/>
          <p:nvPr/>
        </p:nvSpPr>
        <p:spPr>
          <a:xfrm>
            <a:off x="6938963" y="5854700"/>
            <a:ext cx="2162175" cy="9382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39940" name="Picture 13" descr="O2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77088" y="2130425"/>
            <a:ext cx="544512"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80794" y="3924300"/>
            <a:ext cx="1217612"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3" name="Picture 7" descr="intuit_blue.eps"/>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40075" y="5062538"/>
            <a:ext cx="1014413"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4"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98913" y="1479550"/>
            <a:ext cx="1284287"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5" name="Picture 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95288" y="1387475"/>
            <a:ext cx="104140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7" name="Picture 6" descr="Lexis_Nexis.eps"/>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062663" y="3213100"/>
            <a:ext cx="13509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8" name="Picture 12" descr="the-guardian-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9238" y="3260725"/>
            <a:ext cx="1431925"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9" name="Picture 28"/>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753350" y="3140075"/>
            <a:ext cx="10890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2" descr="http://www.mongodb.org/download/attachments/590845/shutterfly.jpg?version=1&amp;modificationDate=127258865608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6075" y="5033963"/>
            <a:ext cx="1120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3" name="Picture 2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77813" y="5743575"/>
            <a:ext cx="915987" cy="66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Picture 32"/>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470775" y="5995988"/>
            <a:ext cx="1435100"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7" name="Picture 2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4346575" y="3040063"/>
            <a:ext cx="13430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9" name="Picture 30"/>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084638" y="3995738"/>
            <a:ext cx="709613"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0" name="Picture 34"/>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6103938" y="4954588"/>
            <a:ext cx="1309687"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1" name="Picture 25"/>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8180388" y="2225675"/>
            <a:ext cx="7032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2" name="Picture 5" descr="The_New_York_Times.eps"/>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3621088" y="2297113"/>
            <a:ext cx="205263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3" name="Picture 11" descr="ericsson_logo_darkblue.gif"/>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49238" y="2249488"/>
            <a:ext cx="1462087"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4" name="Picture 36" descr="imgres.jpe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6162675" y="2171700"/>
            <a:ext cx="6413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457200" y="9525"/>
            <a:ext cx="8385175" cy="1143000"/>
          </a:xfrm>
        </p:spPr>
        <p:txBody>
          <a:bodyPr/>
          <a:lstStyle/>
          <a:p>
            <a:pPr eaLnBrk="1" fontAlgn="auto" hangingPunct="1">
              <a:spcAft>
                <a:spcPts val="0"/>
              </a:spcAft>
              <a:defRPr/>
            </a:pPr>
            <a:r>
              <a:rPr lang="en-US" sz="3250" dirty="0" smtClean="0">
                <a:ea typeface="+mj-ea"/>
              </a:rPr>
              <a:t>Leading Organizations Rely on MongoDB</a:t>
            </a:r>
            <a:endParaRPr lang="en-US" sz="3250" dirty="0">
              <a:ea typeface="+mj-ea"/>
            </a:endParaRPr>
          </a:p>
        </p:txBody>
      </p:sp>
      <p:pic>
        <p:nvPicPr>
          <p:cNvPr id="39966" name="Picture 37" descr="foursquare.eps"/>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5833004" y="1455738"/>
            <a:ext cx="140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7" name="Picture 44"/>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4481513" y="4953000"/>
            <a:ext cx="1471612"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8" name="Picture 2"/>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645400" y="5114925"/>
            <a:ext cx="1084263"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69" name="Picture 2"/>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1982082" y="3219450"/>
            <a:ext cx="13843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0" name="Picture 2"/>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2074863" y="1482725"/>
            <a:ext cx="1296987"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1" name="Picture 2"/>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2254250" y="2147888"/>
            <a:ext cx="8858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2" name="Picture 3"/>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446088" y="4110038"/>
            <a:ext cx="141605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73" name="Picture 2" descr="GitHub_Logo.eps"/>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403225" y="5062538"/>
            <a:ext cx="8096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0"/>
          <p:cNvPicPr>
            <a:picLocks noChangeAspect="1"/>
          </p:cNvPicPr>
          <p:nvPr/>
        </p:nvPicPr>
        <p:blipFill>
          <a:blip r:embed="rId30"/>
          <a:stretch>
            <a:fillRect/>
          </a:stretch>
        </p:blipFill>
        <p:spPr>
          <a:xfrm>
            <a:off x="7721600" y="1336852"/>
            <a:ext cx="1203111" cy="676275"/>
          </a:xfrm>
          <a:prstGeom prst="rect">
            <a:avLst/>
          </a:prstGeom>
        </p:spPr>
      </p:pic>
      <p:pic>
        <p:nvPicPr>
          <p:cNvPr id="3" name="Picture 2"/>
          <p:cNvPicPr>
            <a:picLocks noChangeAspect="1"/>
          </p:cNvPicPr>
          <p:nvPr/>
        </p:nvPicPr>
        <p:blipFill>
          <a:blip r:embed="rId31"/>
          <a:stretch>
            <a:fillRect/>
          </a:stretch>
        </p:blipFill>
        <p:spPr>
          <a:xfrm>
            <a:off x="5655352" y="5630157"/>
            <a:ext cx="1283611" cy="962561"/>
          </a:xfrm>
          <a:prstGeom prst="rect">
            <a:avLst/>
          </a:prstGeom>
        </p:spPr>
      </p:pic>
      <p:pic>
        <p:nvPicPr>
          <p:cNvPr id="4" name="Picture 3"/>
          <p:cNvPicPr>
            <a:picLocks noChangeAspect="1"/>
          </p:cNvPicPr>
          <p:nvPr/>
        </p:nvPicPr>
        <p:blipFill>
          <a:blip r:embed="rId32"/>
          <a:stretch>
            <a:fillRect/>
          </a:stretch>
        </p:blipFill>
        <p:spPr>
          <a:xfrm>
            <a:off x="2094795" y="3975138"/>
            <a:ext cx="1757538" cy="592290"/>
          </a:xfrm>
          <a:prstGeom prst="rect">
            <a:avLst/>
          </a:prstGeom>
        </p:spPr>
      </p:pic>
      <p:pic>
        <p:nvPicPr>
          <p:cNvPr id="5" name="Picture 4"/>
          <p:cNvPicPr>
            <a:picLocks noChangeAspect="1"/>
          </p:cNvPicPr>
          <p:nvPr/>
        </p:nvPicPr>
        <p:blipFill>
          <a:blip r:embed="rId33"/>
          <a:stretch>
            <a:fillRect/>
          </a:stretch>
        </p:blipFill>
        <p:spPr>
          <a:xfrm>
            <a:off x="2917031" y="5854700"/>
            <a:ext cx="2163763" cy="690000"/>
          </a:xfrm>
          <a:prstGeom prst="rect">
            <a:avLst/>
          </a:prstGeom>
        </p:spPr>
      </p:pic>
      <p:pic>
        <p:nvPicPr>
          <p:cNvPr id="6" name="Picture 5"/>
          <p:cNvPicPr>
            <a:picLocks noChangeAspect="1"/>
          </p:cNvPicPr>
          <p:nvPr/>
        </p:nvPicPr>
        <p:blipFill>
          <a:blip r:embed="rId34"/>
          <a:stretch>
            <a:fillRect/>
          </a:stretch>
        </p:blipFill>
        <p:spPr>
          <a:xfrm>
            <a:off x="6378228" y="4053210"/>
            <a:ext cx="2432220" cy="490215"/>
          </a:xfrm>
          <a:prstGeom prst="rect">
            <a:avLst/>
          </a:prstGeom>
        </p:spPr>
      </p:pic>
    </p:spTree>
    <p:extLst>
      <p:ext uri="{BB962C8B-B14F-4D97-AF65-F5344CB8AC3E}">
        <p14:creationId xmlns:p14="http://schemas.microsoft.com/office/powerpoint/2010/main" val="299342099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6021388"/>
            <a:ext cx="9144000" cy="8032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chemeClr val="tx1"/>
              </a:solidFill>
            </a:endParaRPr>
          </a:p>
        </p:txBody>
      </p:sp>
      <p:grpSp>
        <p:nvGrpSpPr>
          <p:cNvPr id="37890" name="Group 3"/>
          <p:cNvGrpSpPr>
            <a:grpSpLocks/>
          </p:cNvGrpSpPr>
          <p:nvPr/>
        </p:nvGrpSpPr>
        <p:grpSpPr bwMode="auto">
          <a:xfrm>
            <a:off x="4602163" y="4011613"/>
            <a:ext cx="4554537" cy="2784475"/>
            <a:chOff x="4597400" y="1171575"/>
            <a:chExt cx="4554538" cy="2784475"/>
          </a:xfrm>
        </p:grpSpPr>
        <p:sp>
          <p:nvSpPr>
            <p:cNvPr id="23" name="Rectangle 22"/>
            <p:cNvSpPr/>
            <p:nvPr/>
          </p:nvSpPr>
          <p:spPr>
            <a:xfrm>
              <a:off x="4597400" y="1171575"/>
              <a:ext cx="4554538" cy="498475"/>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dirty="0" err="1"/>
                <a:t>Indeed.com</a:t>
              </a:r>
              <a:r>
                <a:rPr lang="en-US" dirty="0"/>
                <a:t> Trends</a:t>
              </a:r>
            </a:p>
          </p:txBody>
        </p:sp>
        <p:sp>
          <p:nvSpPr>
            <p:cNvPr id="5" name="Rectangle 4"/>
            <p:cNvSpPr/>
            <p:nvPr/>
          </p:nvSpPr>
          <p:spPr>
            <a:xfrm>
              <a:off x="7545388" y="1795462"/>
              <a:ext cx="1435100" cy="21605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lstStyle/>
            <a:p>
              <a:pPr>
                <a:spcAft>
                  <a:spcPts val="600"/>
                </a:spcAft>
                <a:defRPr/>
              </a:pPr>
              <a:r>
                <a:rPr lang="en-US" sz="1000" b="1" dirty="0">
                  <a:solidFill>
                    <a:schemeClr val="tx1">
                      <a:lumMod val="65000"/>
                      <a:lumOff val="35000"/>
                    </a:schemeClr>
                  </a:solidFill>
                  <a:latin typeface="Segoe semibold"/>
                  <a:cs typeface="Segoe semibold"/>
                </a:rPr>
                <a:t>Top Job Trends</a:t>
              </a:r>
            </a:p>
            <a:p>
              <a:pPr marL="228600" indent="-228600">
                <a:spcAft>
                  <a:spcPts val="200"/>
                </a:spcAft>
                <a:buFont typeface="+mj-lt"/>
                <a:buAutoNum type="arabicPeriod"/>
                <a:defRPr/>
              </a:pPr>
              <a:r>
                <a:rPr lang="en-US" sz="1000" dirty="0">
                  <a:solidFill>
                    <a:srgbClr val="535353"/>
                  </a:solidFill>
                </a:rPr>
                <a:t>HTML 5</a:t>
              </a:r>
            </a:p>
            <a:p>
              <a:pPr marL="228600" indent="-228600">
                <a:spcAft>
                  <a:spcPts val="200"/>
                </a:spcAft>
                <a:buFont typeface="+mj-lt"/>
                <a:buAutoNum type="arabicPeriod"/>
                <a:defRPr/>
              </a:pPr>
              <a:r>
                <a:rPr lang="en-US" sz="1000" b="1" dirty="0" err="1">
                  <a:solidFill>
                    <a:srgbClr val="008000"/>
                  </a:solidFill>
                </a:rPr>
                <a:t>MongoDB</a:t>
              </a:r>
              <a:endParaRPr lang="en-US" sz="1000" b="1" dirty="0">
                <a:solidFill>
                  <a:srgbClr val="008000"/>
                </a:solidFill>
              </a:endParaRPr>
            </a:p>
            <a:p>
              <a:pPr marL="228600" indent="-228600">
                <a:spcAft>
                  <a:spcPts val="200"/>
                </a:spcAft>
                <a:buFont typeface="+mj-lt"/>
                <a:buAutoNum type="arabicPeriod"/>
                <a:defRPr/>
              </a:pPr>
              <a:r>
                <a:rPr lang="en-US" sz="1000" dirty="0" err="1">
                  <a:solidFill>
                    <a:srgbClr val="535353"/>
                  </a:solidFill>
                </a:rPr>
                <a:t>iOS</a:t>
              </a:r>
              <a:endParaRPr lang="en-US" sz="1000" dirty="0">
                <a:solidFill>
                  <a:srgbClr val="535353"/>
                </a:solidFill>
              </a:endParaRPr>
            </a:p>
            <a:p>
              <a:pPr marL="228600" indent="-228600">
                <a:spcAft>
                  <a:spcPts val="200"/>
                </a:spcAft>
                <a:buFont typeface="+mj-lt"/>
                <a:buAutoNum type="arabicPeriod"/>
                <a:defRPr/>
              </a:pPr>
              <a:r>
                <a:rPr lang="en-US" sz="1000" dirty="0">
                  <a:solidFill>
                    <a:srgbClr val="535353"/>
                  </a:solidFill>
                </a:rPr>
                <a:t>Android</a:t>
              </a:r>
            </a:p>
            <a:p>
              <a:pPr marL="228600" indent="-228600">
                <a:spcAft>
                  <a:spcPts val="200"/>
                </a:spcAft>
                <a:buFont typeface="+mj-lt"/>
                <a:buAutoNum type="arabicPeriod"/>
                <a:defRPr/>
              </a:pPr>
              <a:r>
                <a:rPr lang="en-US" sz="1000" dirty="0">
                  <a:solidFill>
                    <a:srgbClr val="535353"/>
                  </a:solidFill>
                </a:rPr>
                <a:t>Mobile Apps</a:t>
              </a:r>
            </a:p>
            <a:p>
              <a:pPr marL="228600" indent="-228600">
                <a:spcAft>
                  <a:spcPts val="200"/>
                </a:spcAft>
                <a:buFont typeface="+mj-lt"/>
                <a:buAutoNum type="arabicPeriod"/>
                <a:defRPr/>
              </a:pPr>
              <a:r>
                <a:rPr lang="en-US" sz="1000" dirty="0">
                  <a:solidFill>
                    <a:srgbClr val="535353"/>
                  </a:solidFill>
                </a:rPr>
                <a:t>Puppet</a:t>
              </a:r>
            </a:p>
            <a:p>
              <a:pPr marL="228600" indent="-228600">
                <a:spcAft>
                  <a:spcPts val="200"/>
                </a:spcAft>
                <a:buFont typeface="+mj-lt"/>
                <a:buAutoNum type="arabicPeriod"/>
                <a:defRPr/>
              </a:pPr>
              <a:r>
                <a:rPr lang="en-US" sz="1000" dirty="0" err="1">
                  <a:solidFill>
                    <a:srgbClr val="535353"/>
                  </a:solidFill>
                </a:rPr>
                <a:t>Hadoop</a:t>
              </a:r>
              <a:endParaRPr lang="en-US" sz="1000" dirty="0">
                <a:solidFill>
                  <a:srgbClr val="535353"/>
                </a:solidFill>
              </a:endParaRPr>
            </a:p>
            <a:p>
              <a:pPr marL="228600" indent="-228600">
                <a:spcAft>
                  <a:spcPts val="200"/>
                </a:spcAft>
                <a:buFont typeface="+mj-lt"/>
                <a:buAutoNum type="arabicPeriod"/>
                <a:defRPr/>
              </a:pPr>
              <a:r>
                <a:rPr lang="en-US" sz="1000" dirty="0" err="1">
                  <a:solidFill>
                    <a:srgbClr val="535353"/>
                  </a:solidFill>
                </a:rPr>
                <a:t>jQuery</a:t>
              </a:r>
              <a:endParaRPr lang="en-US" sz="1000" dirty="0">
                <a:solidFill>
                  <a:srgbClr val="535353"/>
                </a:solidFill>
              </a:endParaRPr>
            </a:p>
            <a:p>
              <a:pPr marL="228600" indent="-228600">
                <a:spcAft>
                  <a:spcPts val="200"/>
                </a:spcAft>
                <a:buFont typeface="+mj-lt"/>
                <a:buAutoNum type="arabicPeriod"/>
                <a:defRPr/>
              </a:pPr>
              <a:r>
                <a:rPr lang="en-US" sz="1000" dirty="0" err="1">
                  <a:solidFill>
                    <a:srgbClr val="535353"/>
                  </a:solidFill>
                </a:rPr>
                <a:t>PaaS</a:t>
              </a:r>
              <a:endParaRPr lang="en-US" sz="1000" dirty="0">
                <a:solidFill>
                  <a:srgbClr val="535353"/>
                </a:solidFill>
              </a:endParaRPr>
            </a:p>
            <a:p>
              <a:pPr marL="228600" indent="-228600">
                <a:spcAft>
                  <a:spcPts val="200"/>
                </a:spcAft>
                <a:buFont typeface="+mj-lt"/>
                <a:buAutoNum type="arabicPeriod"/>
                <a:defRPr/>
              </a:pPr>
              <a:r>
                <a:rPr lang="en-US" sz="1000" dirty="0">
                  <a:solidFill>
                    <a:srgbClr val="535353"/>
                  </a:solidFill>
                </a:rPr>
                <a:t>Social Media</a:t>
              </a:r>
            </a:p>
          </p:txBody>
        </p:sp>
        <p:pic>
          <p:nvPicPr>
            <p:cNvPr id="37960" name="Picture 17"/>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5372100" y="1868488"/>
              <a:ext cx="196532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61" name="Picture 5" descr="indeed_logo.pn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19638" y="3653791"/>
              <a:ext cx="61753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p:cNvSpPr>
            <a:spLocks noGrp="1"/>
          </p:cNvSpPr>
          <p:nvPr>
            <p:ph type="title"/>
          </p:nvPr>
        </p:nvSpPr>
        <p:spPr/>
        <p:txBody>
          <a:bodyPr/>
          <a:lstStyle/>
          <a:p>
            <a:pPr eaLnBrk="1" fontAlgn="auto" hangingPunct="1">
              <a:spcAft>
                <a:spcPts val="0"/>
              </a:spcAft>
              <a:defRPr/>
            </a:pPr>
            <a:r>
              <a:rPr lang="en-US" sz="3250" dirty="0" smtClean="0">
                <a:ea typeface="+mj-ea"/>
              </a:rPr>
              <a:t>Leading </a:t>
            </a:r>
            <a:r>
              <a:rPr lang="en-US" sz="3250" dirty="0" err="1" smtClean="0">
                <a:ea typeface="+mj-ea"/>
              </a:rPr>
              <a:t>NoSQL</a:t>
            </a:r>
            <a:r>
              <a:rPr lang="en-US" sz="3250" dirty="0" smtClean="0">
                <a:ea typeface="+mj-ea"/>
              </a:rPr>
              <a:t> Database</a:t>
            </a:r>
            <a:endParaRPr lang="en-US" sz="3250" dirty="0">
              <a:ea typeface="+mj-ea"/>
            </a:endParaRPr>
          </a:p>
        </p:txBody>
      </p:sp>
      <p:pic>
        <p:nvPicPr>
          <p:cNvPr id="37933" name="Picture 15"/>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969136" y="1842949"/>
            <a:ext cx="2006463" cy="199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25"/>
          <p:cNvSpPr/>
          <p:nvPr/>
        </p:nvSpPr>
        <p:spPr bwMode="auto">
          <a:xfrm>
            <a:off x="4600575" y="1176338"/>
            <a:ext cx="4552950" cy="498475"/>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dirty="0"/>
              <a:t>LinkedIn Job Skills</a:t>
            </a:r>
          </a:p>
        </p:txBody>
      </p:sp>
      <p:pic>
        <p:nvPicPr>
          <p:cNvPr id="37936" name="Picture 13" descr="url.gif"/>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4778345" y="3371851"/>
            <a:ext cx="906311"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4" name="Straight Connector 53"/>
          <p:cNvCxnSpPr/>
          <p:nvPr/>
        </p:nvCxnSpPr>
        <p:spPr>
          <a:xfrm>
            <a:off x="4564063" y="1204913"/>
            <a:ext cx="0" cy="5156200"/>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7894" name="Group 7"/>
          <p:cNvGrpSpPr>
            <a:grpSpLocks/>
          </p:cNvGrpSpPr>
          <p:nvPr/>
        </p:nvGrpSpPr>
        <p:grpSpPr bwMode="auto">
          <a:xfrm>
            <a:off x="-6350" y="1176338"/>
            <a:ext cx="8455788" cy="2767012"/>
            <a:chOff x="0" y="4014788"/>
            <a:chExt cx="8455788" cy="2767012"/>
          </a:xfrm>
        </p:grpSpPr>
        <p:sp>
          <p:nvSpPr>
            <p:cNvPr id="10" name="Rectangle 9"/>
            <p:cNvSpPr/>
            <p:nvPr/>
          </p:nvSpPr>
          <p:spPr>
            <a:xfrm>
              <a:off x="115888" y="6097588"/>
              <a:ext cx="2060575" cy="6508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chemeClr val="tx1"/>
                </a:solidFill>
              </a:endParaRPr>
            </a:p>
          </p:txBody>
        </p:sp>
        <p:sp>
          <p:nvSpPr>
            <p:cNvPr id="25" name="Rectangle 24"/>
            <p:cNvSpPr/>
            <p:nvPr/>
          </p:nvSpPr>
          <p:spPr>
            <a:xfrm>
              <a:off x="0" y="4014788"/>
              <a:ext cx="4538663" cy="498475"/>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dirty="0"/>
                <a:t>Google Search</a:t>
              </a:r>
            </a:p>
          </p:txBody>
        </p:sp>
        <p:pic>
          <p:nvPicPr>
            <p:cNvPr id="37916" name="Picture 10"/>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547" y="4681399"/>
              <a:ext cx="4378967" cy="1657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7" name="Picture 19" descr="google.jp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196850" y="6276975"/>
              <a:ext cx="7572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32" name="TextBox 7"/>
            <p:cNvSpPr txBox="1">
              <a:spLocks noChangeArrowheads="1"/>
            </p:cNvSpPr>
            <p:nvPr/>
          </p:nvSpPr>
          <p:spPr bwMode="auto">
            <a:xfrm>
              <a:off x="3842574" y="4513263"/>
              <a:ext cx="727839"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buFont typeface="Arial" charset="0"/>
                <a:buNone/>
              </a:pPr>
              <a:r>
                <a:rPr lang="en-US" sz="1000" b="1" dirty="0" err="1">
                  <a:solidFill>
                    <a:srgbClr val="484748"/>
                  </a:solidFill>
                  <a:cs typeface="Segoe" charset="0"/>
                </a:rPr>
                <a:t>MongoDB</a:t>
              </a:r>
              <a:endParaRPr lang="en-US" sz="1000" b="1" dirty="0">
                <a:solidFill>
                  <a:srgbClr val="484748"/>
                </a:solidFill>
                <a:cs typeface="Segoe" charset="0"/>
              </a:endParaRPr>
            </a:p>
          </p:txBody>
        </p:sp>
        <p:sp>
          <p:nvSpPr>
            <p:cNvPr id="75" name="TextBox 7"/>
            <p:cNvSpPr txBox="1">
              <a:spLocks noChangeArrowheads="1"/>
            </p:cNvSpPr>
            <p:nvPr/>
          </p:nvSpPr>
          <p:spPr bwMode="auto">
            <a:xfrm>
              <a:off x="7727949" y="4851717"/>
              <a:ext cx="727839"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buFont typeface="Arial" charset="0"/>
                <a:buNone/>
              </a:pPr>
              <a:r>
                <a:rPr lang="en-US" sz="1000" b="1" dirty="0" err="1">
                  <a:solidFill>
                    <a:srgbClr val="484748"/>
                  </a:solidFill>
                  <a:cs typeface="Segoe" charset="0"/>
                </a:rPr>
                <a:t>MongoDB</a:t>
              </a:r>
              <a:endParaRPr lang="en-US" sz="1000" b="1" dirty="0">
                <a:solidFill>
                  <a:srgbClr val="484748"/>
                </a:solidFill>
                <a:cs typeface="Segoe" charset="0"/>
              </a:endParaRPr>
            </a:p>
          </p:txBody>
        </p:sp>
      </p:grpSp>
      <p:pic>
        <p:nvPicPr>
          <p:cNvPr id="37896" name="Picture 14" descr="jaspersoft_165x99.png"/>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139" y="6355716"/>
            <a:ext cx="103824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41"/>
          <p:cNvSpPr/>
          <p:nvPr/>
        </p:nvSpPr>
        <p:spPr bwMode="auto">
          <a:xfrm>
            <a:off x="2317750" y="6097588"/>
            <a:ext cx="2060575" cy="6508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chemeClr val="tx1"/>
              </a:solidFill>
            </a:endParaRPr>
          </a:p>
        </p:txBody>
      </p:sp>
      <p:sp>
        <p:nvSpPr>
          <p:cNvPr id="24" name="Rectangle 23"/>
          <p:cNvSpPr/>
          <p:nvPr/>
        </p:nvSpPr>
        <p:spPr bwMode="auto">
          <a:xfrm>
            <a:off x="-6350" y="4014788"/>
            <a:ext cx="4535488" cy="498475"/>
          </a:xfrm>
          <a:prstGeom prst="rect">
            <a:avLst/>
          </a:prstGeom>
          <a:solidFill>
            <a:srgbClr val="60AA3E"/>
          </a:solidFill>
          <a:ln>
            <a:noFill/>
          </a:ln>
          <a:effectLst>
            <a:outerShdw blurRad="123825" dist="22987" dir="5400000" sx="98000" sy="98000" algn="tl" rotWithShape="0">
              <a:srgbClr val="000000">
                <a:alpha val="28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en-US" dirty="0" err="1"/>
              <a:t>Jaspersoft</a:t>
            </a:r>
            <a:r>
              <a:rPr lang="en-US" dirty="0"/>
              <a:t> Big Data Index</a:t>
            </a:r>
          </a:p>
        </p:txBody>
      </p:sp>
      <p:pic>
        <p:nvPicPr>
          <p:cNvPr id="37899" name="Picture 13"/>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56159" y="4568639"/>
            <a:ext cx="4272559" cy="182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0" name="TextBox 15"/>
          <p:cNvSpPr txBox="1">
            <a:spLocks noChangeArrowheads="1"/>
          </p:cNvSpPr>
          <p:nvPr/>
        </p:nvSpPr>
        <p:spPr bwMode="auto">
          <a:xfrm>
            <a:off x="392119" y="4714875"/>
            <a:ext cx="2260632" cy="15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algn="ctr" eaLnBrk="1" hangingPunct="1">
              <a:buFont typeface="Arial" charset="0"/>
              <a:buNone/>
            </a:pPr>
            <a:r>
              <a:rPr lang="en-US" sz="1000">
                <a:solidFill>
                  <a:srgbClr val="535353"/>
                </a:solidFill>
                <a:latin typeface="Segoe Semibold" charset="0"/>
                <a:cs typeface="Segoe Semibold" charset="0"/>
              </a:rPr>
              <a:t>Direct Real-Time Downloads</a:t>
            </a:r>
            <a:endParaRPr lang="en-US" sz="800">
              <a:solidFill>
                <a:srgbClr val="535353"/>
              </a:solidFill>
            </a:endParaRPr>
          </a:p>
        </p:txBody>
      </p:sp>
      <p:sp>
        <p:nvSpPr>
          <p:cNvPr id="76" name="TextBox 7"/>
          <p:cNvSpPr txBox="1">
            <a:spLocks noChangeArrowheads="1"/>
          </p:cNvSpPr>
          <p:nvPr/>
        </p:nvSpPr>
        <p:spPr bwMode="auto">
          <a:xfrm>
            <a:off x="3548440" y="4637881"/>
            <a:ext cx="727839" cy="15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Segoe" charset="0"/>
                <a:ea typeface="ＭＳ Ｐゴシック" charset="0"/>
                <a:cs typeface="ＭＳ Ｐゴシック" charset="0"/>
              </a:defRPr>
            </a:lvl1pPr>
            <a:lvl2pPr marL="742950" indent="-285750" eaLnBrk="0" hangingPunct="0">
              <a:defRPr sz="2400">
                <a:solidFill>
                  <a:schemeClr val="tx1"/>
                </a:solidFill>
                <a:latin typeface="Segoe" charset="0"/>
                <a:ea typeface="ＭＳ Ｐゴシック" charset="0"/>
              </a:defRPr>
            </a:lvl2pPr>
            <a:lvl3pPr marL="1143000" indent="-228600" eaLnBrk="0" hangingPunct="0">
              <a:defRPr sz="2400">
                <a:solidFill>
                  <a:schemeClr val="tx1"/>
                </a:solidFill>
                <a:latin typeface="Segoe" charset="0"/>
                <a:ea typeface="ＭＳ Ｐゴシック" charset="0"/>
              </a:defRPr>
            </a:lvl3pPr>
            <a:lvl4pPr marL="1600200" indent="-228600" eaLnBrk="0" hangingPunct="0">
              <a:defRPr sz="2400">
                <a:solidFill>
                  <a:schemeClr val="tx1"/>
                </a:solidFill>
                <a:latin typeface="Segoe" charset="0"/>
                <a:ea typeface="ＭＳ Ｐゴシック" charset="0"/>
              </a:defRPr>
            </a:lvl4pPr>
            <a:lvl5pPr marL="2057400" indent="-228600" eaLnBrk="0" hangingPunct="0">
              <a:defRPr sz="2400">
                <a:solidFill>
                  <a:schemeClr val="tx1"/>
                </a:solidFill>
                <a:latin typeface="Segoe" charset="0"/>
                <a:ea typeface="ＭＳ Ｐゴシック" charset="0"/>
              </a:defRPr>
            </a:lvl5pPr>
            <a:lvl6pPr marL="2514600" indent="-228600" eaLnBrk="0" fontAlgn="base" hangingPunct="0">
              <a:spcBef>
                <a:spcPct val="0"/>
              </a:spcBef>
              <a:spcAft>
                <a:spcPct val="0"/>
              </a:spcAft>
              <a:defRPr sz="2400">
                <a:solidFill>
                  <a:schemeClr val="tx1"/>
                </a:solidFill>
                <a:latin typeface="Segoe" charset="0"/>
                <a:ea typeface="ＭＳ Ｐゴシック" charset="0"/>
              </a:defRPr>
            </a:lvl6pPr>
            <a:lvl7pPr marL="2971800" indent="-228600" eaLnBrk="0" fontAlgn="base" hangingPunct="0">
              <a:spcBef>
                <a:spcPct val="0"/>
              </a:spcBef>
              <a:spcAft>
                <a:spcPct val="0"/>
              </a:spcAft>
              <a:defRPr sz="2400">
                <a:solidFill>
                  <a:schemeClr val="tx1"/>
                </a:solidFill>
                <a:latin typeface="Segoe" charset="0"/>
                <a:ea typeface="ＭＳ Ｐゴシック" charset="0"/>
              </a:defRPr>
            </a:lvl7pPr>
            <a:lvl8pPr marL="3429000" indent="-228600" eaLnBrk="0" fontAlgn="base" hangingPunct="0">
              <a:spcBef>
                <a:spcPct val="0"/>
              </a:spcBef>
              <a:spcAft>
                <a:spcPct val="0"/>
              </a:spcAft>
              <a:defRPr sz="2400">
                <a:solidFill>
                  <a:schemeClr val="tx1"/>
                </a:solidFill>
                <a:latin typeface="Segoe" charset="0"/>
                <a:ea typeface="ＭＳ Ｐゴシック" charset="0"/>
              </a:defRPr>
            </a:lvl8pPr>
            <a:lvl9pPr marL="3886200" indent="-228600" eaLnBrk="0" fontAlgn="base" hangingPunct="0">
              <a:spcBef>
                <a:spcPct val="0"/>
              </a:spcBef>
              <a:spcAft>
                <a:spcPct val="0"/>
              </a:spcAft>
              <a:defRPr sz="2400">
                <a:solidFill>
                  <a:schemeClr val="tx1"/>
                </a:solidFill>
                <a:latin typeface="Segoe" charset="0"/>
                <a:ea typeface="ＭＳ Ｐゴシック" charset="0"/>
              </a:defRPr>
            </a:lvl9pPr>
          </a:lstStyle>
          <a:p>
            <a:pPr eaLnBrk="1" hangingPunct="1">
              <a:buFont typeface="Arial" charset="0"/>
              <a:buNone/>
            </a:pPr>
            <a:r>
              <a:rPr lang="en-US" sz="1000" b="1" dirty="0" err="1">
                <a:solidFill>
                  <a:srgbClr val="484748"/>
                </a:solidFill>
                <a:cs typeface="Segoe" charset="0"/>
              </a:rPr>
              <a:t>MongoDB</a:t>
            </a:r>
            <a:endParaRPr lang="en-US" sz="1000" b="1" dirty="0">
              <a:solidFill>
                <a:srgbClr val="484748"/>
              </a:solidFill>
              <a:cs typeface="Segoe" charset="0"/>
            </a:endParaRPr>
          </a:p>
        </p:txBody>
      </p:sp>
    </p:spTree>
    <p:extLst>
      <p:ext uri="{BB962C8B-B14F-4D97-AF65-F5344CB8AC3E}">
        <p14:creationId xmlns:p14="http://schemas.microsoft.com/office/powerpoint/2010/main" val="14182409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75"/>
            <a:ext cx="8607430" cy="1143000"/>
          </a:xfrm>
        </p:spPr>
        <p:txBody>
          <a:bodyPr/>
          <a:lstStyle/>
          <a:p>
            <a:r>
              <a:rPr lang="en-US" dirty="0" smtClean="0"/>
              <a:t>DB-</a:t>
            </a:r>
            <a:r>
              <a:rPr lang="en-US" dirty="0" err="1" smtClean="0"/>
              <a:t>Engines.com</a:t>
            </a:r>
            <a:r>
              <a:rPr lang="en-US" dirty="0" smtClean="0"/>
              <a:t> Ranks DB Popularity</a:t>
            </a:r>
            <a:endParaRPr lang="en-US" dirty="0"/>
          </a:p>
        </p:txBody>
      </p:sp>
      <p:pic>
        <p:nvPicPr>
          <p:cNvPr id="3" name="Picture 2" descr="dberank2014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97" y="1267734"/>
            <a:ext cx="8346360" cy="5046636"/>
          </a:xfrm>
          <a:prstGeom prst="rect">
            <a:avLst/>
          </a:prstGeom>
        </p:spPr>
      </p:pic>
      <p:sp>
        <p:nvSpPr>
          <p:cNvPr id="5" name="Rounded Rectangle 4"/>
          <p:cNvSpPr/>
          <p:nvPr/>
        </p:nvSpPr>
        <p:spPr>
          <a:xfrm>
            <a:off x="371397" y="2896969"/>
            <a:ext cx="8497102" cy="283401"/>
          </a:xfrm>
          <a:prstGeom prst="roundRect">
            <a:avLst>
              <a:gd name="adj" fmla="val 50000"/>
            </a:avLst>
          </a:prstGeom>
          <a:noFill/>
          <a:ln w="19050" cmpd="sng">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solidFill>
                <a:schemeClr val="tx1"/>
              </a:solidFill>
            </a:endParaRPr>
          </a:p>
        </p:txBody>
      </p:sp>
    </p:spTree>
    <p:extLst>
      <p:ext uri="{BB962C8B-B14F-4D97-AF65-F5344CB8AC3E}">
        <p14:creationId xmlns:p14="http://schemas.microsoft.com/office/powerpoint/2010/main" val="85113782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MongoDB</a:t>
            </a:r>
            <a:r>
              <a:rPr lang="en-US" dirty="0" smtClean="0"/>
              <a:t> Partners (400+) &amp; Integration</a:t>
            </a:r>
            <a:endParaRPr lang="en-US" dirty="0"/>
          </a:p>
        </p:txBody>
      </p:sp>
      <p:pic>
        <p:nvPicPr>
          <p:cNvPr id="27650" name="Picture 19"/>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8638" y="2719721"/>
            <a:ext cx="1550988"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13"/>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0463" y="1771373"/>
            <a:ext cx="1347787"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14"/>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2660731" y="2032516"/>
            <a:ext cx="150177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p:cNvSpPr txBox="1"/>
          <p:nvPr/>
        </p:nvSpPr>
        <p:spPr>
          <a:xfrm>
            <a:off x="1875224" y="1341160"/>
            <a:ext cx="5130800" cy="455613"/>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defPPr>
              <a:defRPr lang="en-US"/>
            </a:defPPr>
            <a:lvl1pPr marL="0" indent="0" algn="ctr">
              <a:buFont typeface="Arial"/>
              <a:buNone/>
              <a:defRPr sz="2000">
                <a:solidFill>
                  <a:srgbClr val="595959"/>
                </a:solidFill>
                <a:ea typeface="ＭＳ Ｐゴシック" charset="0"/>
                <a:cs typeface="ＭＳ Ｐゴシック" charset="0"/>
              </a:defRPr>
            </a:lvl1pPr>
          </a:lstStyle>
          <a:p>
            <a:pPr>
              <a:defRPr/>
            </a:pPr>
            <a:r>
              <a:rPr lang="en-US" sz="2800" b="1" dirty="0" smtClean="0"/>
              <a:t>Software &amp; Services</a:t>
            </a:r>
          </a:p>
        </p:txBody>
      </p:sp>
      <p:sp>
        <p:nvSpPr>
          <p:cNvPr id="18" name="TextBox 17"/>
          <p:cNvSpPr txBox="1"/>
          <p:nvPr/>
        </p:nvSpPr>
        <p:spPr>
          <a:xfrm>
            <a:off x="-138836" y="4417960"/>
            <a:ext cx="4854575" cy="454025"/>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defPPr>
              <a:defRPr lang="en-US"/>
            </a:defPPr>
            <a:lvl1pPr marL="0" indent="0" algn="ctr">
              <a:buFont typeface="Arial"/>
              <a:buNone/>
              <a:defRPr sz="2000">
                <a:solidFill>
                  <a:srgbClr val="595959"/>
                </a:solidFill>
                <a:ea typeface="ＭＳ Ｐゴシック" charset="0"/>
                <a:cs typeface="ＭＳ Ｐゴシック" charset="0"/>
              </a:defRPr>
            </a:lvl1pPr>
          </a:lstStyle>
          <a:p>
            <a:pPr>
              <a:defRPr/>
            </a:pPr>
            <a:r>
              <a:rPr lang="en-US" sz="2800" b="1" dirty="0" smtClean="0"/>
              <a:t>Cloud &amp; Channel</a:t>
            </a:r>
          </a:p>
        </p:txBody>
      </p:sp>
      <p:pic>
        <p:nvPicPr>
          <p:cNvPr id="27655" name="Picture 2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5351681" y="5022823"/>
            <a:ext cx="9588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2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61686" y="5535046"/>
            <a:ext cx="66675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4"/>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6889476" y="5022823"/>
            <a:ext cx="11176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25"/>
          <p:cNvSpPr txBox="1"/>
          <p:nvPr/>
        </p:nvSpPr>
        <p:spPr>
          <a:xfrm>
            <a:off x="5819981" y="4428456"/>
            <a:ext cx="1722438" cy="454025"/>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lIns="0" tIns="0" rIns="0" bIns="0"/>
          <a:lstStyle/>
          <a:p>
            <a:pPr algn="ctr">
              <a:buFont typeface="Arial"/>
              <a:buNone/>
              <a:defRPr/>
            </a:pPr>
            <a:r>
              <a:rPr lang="en-US" sz="2800" b="1" dirty="0">
                <a:solidFill>
                  <a:srgbClr val="595959"/>
                </a:solidFill>
                <a:ea typeface="ＭＳ Ｐゴシック" charset="0"/>
                <a:cs typeface="ＭＳ Ｐゴシック" charset="0"/>
              </a:rPr>
              <a:t>Hardware</a:t>
            </a:r>
          </a:p>
        </p:txBody>
      </p:sp>
      <p:pic>
        <p:nvPicPr>
          <p:cNvPr id="27659" name="Picture 27"/>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1343987" y="5714002"/>
            <a:ext cx="166846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28"/>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2683" y="5012327"/>
            <a:ext cx="141128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25"/>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2525633" y="5075827"/>
            <a:ext cx="176371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012002" y="2032516"/>
            <a:ext cx="1244652" cy="441851"/>
          </a:xfrm>
          <a:prstGeom prst="rect">
            <a:avLst/>
          </a:prstGeom>
        </p:spPr>
      </p:pic>
      <p:pic>
        <p:nvPicPr>
          <p:cNvPr id="6" name="Picture 5"/>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4891246" y="2842593"/>
            <a:ext cx="1559028" cy="404068"/>
          </a:xfrm>
          <a:prstGeom prst="rect">
            <a:avLst/>
          </a:prstGeom>
        </p:spPr>
      </p:pic>
      <p:pic>
        <p:nvPicPr>
          <p:cNvPr id="7" name="Picture 6"/>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2527601" y="2599768"/>
            <a:ext cx="1620800" cy="841569"/>
          </a:xfrm>
          <a:prstGeom prst="rect">
            <a:avLst/>
          </a:prstGeom>
        </p:spPr>
      </p:pic>
      <p:pic>
        <p:nvPicPr>
          <p:cNvPr id="9" name="Picture 8"/>
          <p:cNvPicPr>
            <a:picLocks noChangeAspect="1"/>
          </p:cNvPicPr>
          <p:nvPr/>
        </p:nvPicPr>
        <p:blipFill>
          <a:blip r:embed="rId15"/>
          <a:stretch>
            <a:fillRect/>
          </a:stretch>
        </p:blipFill>
        <p:spPr>
          <a:xfrm>
            <a:off x="7114644" y="2108716"/>
            <a:ext cx="1270000" cy="241300"/>
          </a:xfrm>
          <a:prstGeom prst="rect">
            <a:avLst/>
          </a:prstGeom>
        </p:spPr>
      </p:pic>
      <p:pic>
        <p:nvPicPr>
          <p:cNvPr id="11" name="Picture 10"/>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351719" y="3321383"/>
            <a:ext cx="1937627" cy="458572"/>
          </a:xfrm>
          <a:prstGeom prst="rect">
            <a:avLst/>
          </a:prstGeom>
        </p:spPr>
      </p:pic>
      <p:pic>
        <p:nvPicPr>
          <p:cNvPr id="4" name="Picture 3"/>
          <p:cNvPicPr>
            <a:picLocks noChangeAspect="1"/>
          </p:cNvPicPr>
          <p:nvPr/>
        </p:nvPicPr>
        <p:blipFill>
          <a:blip r:embed="rId17"/>
          <a:stretch>
            <a:fillRect/>
          </a:stretch>
        </p:blipFill>
        <p:spPr>
          <a:xfrm>
            <a:off x="6889476" y="2809012"/>
            <a:ext cx="1797324" cy="421248"/>
          </a:xfrm>
          <a:prstGeom prst="rect">
            <a:avLst/>
          </a:prstGeom>
        </p:spPr>
      </p:pic>
      <p:pic>
        <p:nvPicPr>
          <p:cNvPr id="5" name="Picture 4"/>
          <p:cNvPicPr>
            <a:picLocks noChangeAspect="1"/>
          </p:cNvPicPr>
          <p:nvPr/>
        </p:nvPicPr>
        <p:blipFill>
          <a:blip r:embed="rId18"/>
          <a:stretch>
            <a:fillRect/>
          </a:stretch>
        </p:blipFill>
        <p:spPr>
          <a:xfrm>
            <a:off x="4704335" y="3352871"/>
            <a:ext cx="2550041" cy="484185"/>
          </a:xfrm>
          <a:prstGeom prst="rect">
            <a:avLst/>
          </a:prstGeom>
        </p:spPr>
      </p:pic>
    </p:spTree>
    <p:extLst>
      <p:ext uri="{BB962C8B-B14F-4D97-AF65-F5344CB8AC3E}">
        <p14:creationId xmlns:p14="http://schemas.microsoft.com/office/powerpoint/2010/main" val="369146517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
            <a:ext cx="8229600" cy="1143000"/>
          </a:xfrm>
        </p:spPr>
        <p:txBody>
          <a:bodyPr/>
          <a:lstStyle/>
          <a:p>
            <a:pPr eaLnBrk="1" fontAlgn="auto" hangingPunct="1">
              <a:spcAft>
                <a:spcPts val="0"/>
              </a:spcAft>
              <a:defRPr/>
            </a:pPr>
            <a:r>
              <a:rPr lang="en-US" dirty="0" err="1" smtClean="0">
                <a:ea typeface="+mj-ea"/>
              </a:rPr>
              <a:t>MongoDB</a:t>
            </a:r>
            <a:r>
              <a:rPr lang="en-US" dirty="0" smtClean="0">
                <a:ea typeface="+mj-ea"/>
              </a:rPr>
              <a:t> Business Value</a:t>
            </a:r>
            <a:endParaRPr lang="en-US" dirty="0">
              <a:ea typeface="+mj-ea"/>
            </a:endParaRPr>
          </a:p>
        </p:txBody>
      </p:sp>
      <p:sp>
        <p:nvSpPr>
          <p:cNvPr id="24579" name="Content Placeholder 1"/>
          <p:cNvSpPr txBox="1">
            <a:spLocks/>
          </p:cNvSpPr>
          <p:nvPr/>
        </p:nvSpPr>
        <p:spPr bwMode="auto">
          <a:xfrm>
            <a:off x="274638" y="3273425"/>
            <a:ext cx="4291012"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lnSpc>
                <a:spcPct val="110000"/>
              </a:lnSpc>
              <a:buFont typeface="Arial" charset="0"/>
              <a:buNone/>
              <a:defRPr/>
            </a:pPr>
            <a:r>
              <a:rPr lang="en-US" sz="1800" b="1" dirty="0" smtClean="0">
                <a:solidFill>
                  <a:srgbClr val="595959"/>
                </a:solidFill>
                <a:latin typeface="+mn-lt"/>
                <a:cs typeface="Arial"/>
              </a:rPr>
              <a:t>Enabling </a:t>
            </a:r>
            <a:r>
              <a:rPr lang="en-US" sz="1800" b="1" dirty="0" smtClean="0">
                <a:solidFill>
                  <a:srgbClr val="595959"/>
                </a:solidFill>
                <a:latin typeface="+mn-lt"/>
                <a:cs typeface="Arial"/>
              </a:rPr>
              <a:t>New </a:t>
            </a:r>
            <a:r>
              <a:rPr lang="en-US" sz="1800" b="1" dirty="0" smtClean="0">
                <a:solidFill>
                  <a:srgbClr val="595959"/>
                </a:solidFill>
                <a:latin typeface="+mn-lt"/>
                <a:cs typeface="Arial"/>
              </a:rPr>
              <a:t>Apps</a:t>
            </a:r>
          </a:p>
        </p:txBody>
      </p:sp>
      <p:sp>
        <p:nvSpPr>
          <p:cNvPr id="24580" name="Content Placeholder 1"/>
          <p:cNvSpPr txBox="1">
            <a:spLocks/>
          </p:cNvSpPr>
          <p:nvPr/>
        </p:nvSpPr>
        <p:spPr bwMode="auto">
          <a:xfrm>
            <a:off x="4565650" y="3273425"/>
            <a:ext cx="430371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lnSpc>
                <a:spcPct val="110000"/>
              </a:lnSpc>
              <a:buFont typeface="Arial" charset="0"/>
              <a:buNone/>
              <a:defRPr/>
            </a:pPr>
            <a:r>
              <a:rPr lang="en-US" sz="1800" b="1" dirty="0" smtClean="0">
                <a:solidFill>
                  <a:srgbClr val="595959"/>
                </a:solidFill>
                <a:latin typeface="+mn-lt"/>
                <a:cs typeface="Arial"/>
              </a:rPr>
              <a:t>Better Customer Experience</a:t>
            </a:r>
          </a:p>
        </p:txBody>
      </p:sp>
      <p:sp>
        <p:nvSpPr>
          <p:cNvPr id="25604" name="Content Placeholder 1"/>
          <p:cNvSpPr txBox="1">
            <a:spLocks/>
          </p:cNvSpPr>
          <p:nvPr/>
        </p:nvSpPr>
        <p:spPr bwMode="auto">
          <a:xfrm>
            <a:off x="4565650" y="5610225"/>
            <a:ext cx="430371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lnSpc>
                <a:spcPct val="110000"/>
              </a:lnSpc>
              <a:buFont typeface="Arial" charset="0"/>
              <a:buNone/>
            </a:pPr>
            <a:r>
              <a:rPr lang="en-US" sz="1800" b="1">
                <a:solidFill>
                  <a:srgbClr val="595959"/>
                </a:solidFill>
                <a:latin typeface="Arial" charset="0"/>
                <a:cs typeface="Arial" charset="0"/>
              </a:rPr>
              <a:t>Lower TCO</a:t>
            </a:r>
          </a:p>
        </p:txBody>
      </p:sp>
      <p:cxnSp>
        <p:nvCxnSpPr>
          <p:cNvPr id="24" name="Straight Connector 23"/>
          <p:cNvCxnSpPr/>
          <p:nvPr/>
        </p:nvCxnSpPr>
        <p:spPr>
          <a:xfrm>
            <a:off x="4565650" y="1465263"/>
            <a:ext cx="0" cy="4630737"/>
          </a:xfrm>
          <a:prstGeom prst="line">
            <a:avLst/>
          </a:prstGeom>
          <a:ln w="12700"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4572001" y="-515938"/>
            <a:ext cx="0" cy="8594725"/>
          </a:xfrm>
          <a:prstGeom prst="line">
            <a:avLst/>
          </a:prstGeom>
          <a:ln w="12700"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4586" name="Content Placeholder 1"/>
          <p:cNvSpPr txBox="1">
            <a:spLocks/>
          </p:cNvSpPr>
          <p:nvPr/>
        </p:nvSpPr>
        <p:spPr bwMode="auto">
          <a:xfrm>
            <a:off x="312738" y="5610225"/>
            <a:ext cx="42164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lnSpc>
                <a:spcPct val="110000"/>
              </a:lnSpc>
              <a:buFont typeface="Arial" charset="0"/>
              <a:buNone/>
              <a:defRPr/>
            </a:pPr>
            <a:r>
              <a:rPr lang="en-US" sz="1800" b="1" dirty="0" smtClean="0">
                <a:solidFill>
                  <a:srgbClr val="595959"/>
                </a:solidFill>
                <a:latin typeface="+mn-lt"/>
                <a:cs typeface="Arial"/>
              </a:rPr>
              <a:t>Faster Time to Market</a:t>
            </a:r>
          </a:p>
        </p:txBody>
      </p:sp>
      <p:pic>
        <p:nvPicPr>
          <p:cNvPr id="25608" name="Picture 19" descr="TC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6963" y="4368800"/>
            <a:ext cx="1081087"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21" descr="Tim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39925" y="4148138"/>
            <a:ext cx="985838"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13" descr="Enable-New-Apps.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31938" y="1670050"/>
            <a:ext cx="1811337"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1" name="Picture 15" descr="Better-Customer-Satisfacti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121400" y="1905000"/>
            <a:ext cx="11684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940155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9525"/>
            <a:ext cx="8229600" cy="1143000"/>
          </a:xfrm>
        </p:spPr>
        <p:txBody>
          <a:bodyPr>
            <a:normAutofit/>
          </a:bodyPr>
          <a:lstStyle/>
          <a:p>
            <a:pPr>
              <a:defRPr/>
            </a:pPr>
            <a:r>
              <a:rPr lang="en-US" dirty="0" smtClean="0"/>
              <a:t>Operational Database Landscape</a:t>
            </a:r>
            <a:endParaRPr lang="en-US" dirty="0"/>
          </a:p>
        </p:txBody>
      </p:sp>
      <p:pic>
        <p:nvPicPr>
          <p:cNvPr id="48130" name="Picture 4" descr="Scalability-Functionality-Graph.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0850" y="1652588"/>
            <a:ext cx="8229600"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412237" y="1301500"/>
            <a:ext cx="3621504" cy="1015663"/>
          </a:xfrm>
          <a:prstGeom prst="rect">
            <a:avLst/>
          </a:prstGeom>
          <a:noFill/>
          <a:ln>
            <a:solidFill>
              <a:srgbClr val="3F3F3F"/>
            </a:solidFill>
          </a:ln>
        </p:spPr>
        <p:txBody>
          <a:bodyPr wrap="none" rtlCol="0">
            <a:spAutoFit/>
          </a:bodyPr>
          <a:lstStyle/>
          <a:p>
            <a:pPr marL="342900" indent="-342900" algn="l">
              <a:buFont typeface="Arial"/>
              <a:buChar char="•"/>
            </a:pPr>
            <a:r>
              <a:rPr lang="en-US" sz="2000" dirty="0" smtClean="0">
                <a:solidFill>
                  <a:schemeClr val="bg1">
                    <a:lumMod val="50000"/>
                  </a:schemeClr>
                </a:solidFill>
              </a:rPr>
              <a:t>No Automatic Joins</a:t>
            </a:r>
          </a:p>
          <a:p>
            <a:pPr marL="342900" indent="-342900" algn="l">
              <a:buFont typeface="Arial"/>
              <a:buChar char="•"/>
            </a:pPr>
            <a:r>
              <a:rPr lang="en-US" sz="2000" dirty="0" smtClean="0">
                <a:solidFill>
                  <a:schemeClr val="bg1">
                    <a:lumMod val="50000"/>
                  </a:schemeClr>
                </a:solidFill>
              </a:rPr>
              <a:t>Document Transactions</a:t>
            </a:r>
          </a:p>
          <a:p>
            <a:pPr marL="342900" indent="-342900" algn="l">
              <a:buFont typeface="Arial"/>
              <a:buChar char="•"/>
            </a:pPr>
            <a:r>
              <a:rPr lang="en-US" sz="2000" dirty="0" smtClean="0">
                <a:solidFill>
                  <a:schemeClr val="bg1">
                    <a:lumMod val="50000"/>
                  </a:schemeClr>
                </a:solidFill>
              </a:rPr>
              <a:t>Fast, Scalable Read/Writes</a:t>
            </a:r>
          </a:p>
        </p:txBody>
      </p:sp>
    </p:spTree>
    <p:extLst>
      <p:ext uri="{BB962C8B-B14F-4D97-AF65-F5344CB8AC3E}">
        <p14:creationId xmlns:p14="http://schemas.microsoft.com/office/powerpoint/2010/main" val="22344279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ongoDB_Template">
  <a:themeElements>
    <a:clrScheme name="Custom 1">
      <a:dk1>
        <a:srgbClr val="1D1410"/>
      </a:dk1>
      <a:lt1>
        <a:sysClr val="window" lastClr="FFFFFF"/>
      </a:lt1>
      <a:dk2>
        <a:srgbClr val="2C1E17"/>
      </a:dk2>
      <a:lt2>
        <a:srgbClr val="EEECE1"/>
      </a:lt2>
      <a:accent1>
        <a:srgbClr val="5A9633"/>
      </a:accent1>
      <a:accent2>
        <a:srgbClr val="264E82"/>
      </a:accent2>
      <a:accent3>
        <a:srgbClr val="D63D1D"/>
      </a:accent3>
      <a:accent4>
        <a:srgbClr val="5B678D"/>
      </a:accent4>
      <a:accent5>
        <a:srgbClr val="78AA55"/>
      </a:accent5>
      <a:accent6>
        <a:srgbClr val="4E4C4C"/>
      </a:accent6>
      <a:hlink>
        <a:srgbClr val="5A9633"/>
      </a:hlink>
      <a:folHlink>
        <a:srgbClr val="406A2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sz="1200"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lIns="0" tIns="0" rIns="0" bIns="0"/>
      <a:lstStyle>
        <a:defPPr marL="0" indent="0">
          <a:buFont typeface="Arial"/>
          <a:buNone/>
          <a:defRPr sz="2000" dirty="0" smtClean="0"/>
        </a:defPPr>
      </a:lstStyle>
    </a:txDef>
  </a:objectDefaults>
  <a:extraClrSchemeLst/>
</a:theme>
</file>

<file path=ppt/theme/theme2.xml><?xml version="1.0" encoding="utf-8"?>
<a:theme xmlns:a="http://schemas.openxmlformats.org/drawingml/2006/main" name="1_MongoDB_Template">
  <a:themeElements>
    <a:clrScheme name="Custom 1">
      <a:dk1>
        <a:srgbClr val="1D1410"/>
      </a:dk1>
      <a:lt1>
        <a:sysClr val="window" lastClr="FFFFFF"/>
      </a:lt1>
      <a:dk2>
        <a:srgbClr val="2C1E17"/>
      </a:dk2>
      <a:lt2>
        <a:srgbClr val="EEECE1"/>
      </a:lt2>
      <a:accent1>
        <a:srgbClr val="5A9633"/>
      </a:accent1>
      <a:accent2>
        <a:srgbClr val="264E82"/>
      </a:accent2>
      <a:accent3>
        <a:srgbClr val="D63D1D"/>
      </a:accent3>
      <a:accent4>
        <a:srgbClr val="5B678D"/>
      </a:accent4>
      <a:accent5>
        <a:srgbClr val="78AA55"/>
      </a:accent5>
      <a:accent6>
        <a:srgbClr val="4E4C4C"/>
      </a:accent6>
      <a:hlink>
        <a:srgbClr val="5A9633"/>
      </a:hlink>
      <a:folHlink>
        <a:srgbClr val="406A2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effectLst/>
      </a:spPr>
      <a:bodyPr rtlCol="0" anchor="ctr"/>
      <a:lstStyle>
        <a:defPPr algn="ctr">
          <a:defRPr sz="1200" dirty="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lIns="0" tIns="0" rIns="0" bIns="0"/>
      <a:lstStyle>
        <a:defPPr marL="0" indent="0">
          <a:buFont typeface="Arial"/>
          <a:buNone/>
          <a:defRPr sz="2000" dirty="0" smtClean="0"/>
        </a:defPPr>
      </a:lstStyle>
    </a:txDef>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Custom Design">
  <a:themeElements>
    <a:clrScheme name="Custom 1">
      <a:dk1>
        <a:srgbClr val="1D1410"/>
      </a:dk1>
      <a:lt1>
        <a:sysClr val="window" lastClr="FFFFFF"/>
      </a:lt1>
      <a:dk2>
        <a:srgbClr val="2C1E17"/>
      </a:dk2>
      <a:lt2>
        <a:srgbClr val="EEECE1"/>
      </a:lt2>
      <a:accent1>
        <a:srgbClr val="5A9633"/>
      </a:accent1>
      <a:accent2>
        <a:srgbClr val="264E82"/>
      </a:accent2>
      <a:accent3>
        <a:srgbClr val="D63D1D"/>
      </a:accent3>
      <a:accent4>
        <a:srgbClr val="5B678D"/>
      </a:accent4>
      <a:accent5>
        <a:srgbClr val="78AA55"/>
      </a:accent5>
      <a:accent6>
        <a:srgbClr val="4E4C4C"/>
      </a:accent6>
      <a:hlink>
        <a:srgbClr val="5A9633"/>
      </a:hlink>
      <a:folHlink>
        <a:srgbClr val="406A2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lIns="0" tIns="0" rIns="0" bIns="0">
        <a:noAutofit/>
      </a:bodyPr>
      <a:lstStyle>
        <a:defPPr algn="l">
          <a:defRPr dirty="0" smtClean="0"/>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MongoDB_Template.potx</Template>
  <TotalTime>58884</TotalTime>
  <Words>4302</Words>
  <Application>Microsoft Macintosh PowerPoint</Application>
  <PresentationFormat>On-screen Show (4:3)</PresentationFormat>
  <Paragraphs>723</Paragraphs>
  <Slides>31</Slides>
  <Notes>30</Notes>
  <HiddenSlides>0</HiddenSlides>
  <MMClips>0</MMClips>
  <ScaleCrop>false</ScaleCrop>
  <HeadingPairs>
    <vt:vector size="4" baseType="variant">
      <vt:variant>
        <vt:lpstr>Theme</vt:lpstr>
      </vt:variant>
      <vt:variant>
        <vt:i4>4</vt:i4>
      </vt:variant>
      <vt:variant>
        <vt:lpstr>Slide Titles</vt:lpstr>
      </vt:variant>
      <vt:variant>
        <vt:i4>31</vt:i4>
      </vt:variant>
    </vt:vector>
  </HeadingPairs>
  <TitlesOfParts>
    <vt:vector size="35" baseType="lpstr">
      <vt:lpstr>MongoDB_Template</vt:lpstr>
      <vt:lpstr>1_MongoDB_Template</vt:lpstr>
      <vt:lpstr>1_Custom Design</vt:lpstr>
      <vt:lpstr>Custom Design</vt:lpstr>
      <vt:lpstr>How Financial Services Uses MongoDB</vt:lpstr>
      <vt:lpstr>MongoDB</vt:lpstr>
      <vt:lpstr>MongoDB Company Overview</vt:lpstr>
      <vt:lpstr>Leading Organizations Rely on MongoDB</vt:lpstr>
      <vt:lpstr>Leading NoSQL Database</vt:lpstr>
      <vt:lpstr>DB-Engines.com Ranks DB Popularity</vt:lpstr>
      <vt:lpstr>MongoDB Partners (400+) &amp; Integration</vt:lpstr>
      <vt:lpstr>MongoDB Business Value</vt:lpstr>
      <vt:lpstr>Operational Database Landscape</vt:lpstr>
      <vt:lpstr>Relational: ALL Data is Column/Row</vt:lpstr>
      <vt:lpstr>mongoDB: Model Your Data The Way it is Naturally Used</vt:lpstr>
      <vt:lpstr>No SQL But Still Flexible Querying</vt:lpstr>
      <vt:lpstr>Capital Markets – Common Uses</vt:lpstr>
      <vt:lpstr>Retail Banking - Common Uses</vt:lpstr>
      <vt:lpstr>Insurance – Common Uses</vt:lpstr>
      <vt:lpstr>Data Consolidation Challenge: Aggregation of disparate data is difficult</vt:lpstr>
      <vt:lpstr>Data Consolidation Solution: Using rich, dynamic schema and easy scaling</vt:lpstr>
      <vt:lpstr>Data Consolidation Watch Out For The Arrow!</vt:lpstr>
      <vt:lpstr>Data Consolidation Case Study:  Insurance</vt:lpstr>
      <vt:lpstr>Data Consolidation Case Study: Global Broker Dealer</vt:lpstr>
      <vt:lpstr>Data Consolidation Case Study: Heavily Mergered Bank</vt:lpstr>
      <vt:lpstr>Point-of-Origin Case Study: Global Broker Dealer</vt:lpstr>
      <vt:lpstr>Reference Data Distribution Challenge: Ref data difficult to change and distribute</vt:lpstr>
      <vt:lpstr>Reference Data Distribution Solution: Persistent dynamic cache replicated globally</vt:lpstr>
      <vt:lpstr>Reference Data Distribution Case Study: Global Bank</vt:lpstr>
      <vt:lpstr>Tick Data Capture &amp; Management  Challenge: Huge volume, fast moving, niche technology</vt:lpstr>
      <vt:lpstr>Tick Data Capture &amp; Management  Solution: Sharding and tick bucketing &amp; compression_x0002__x0002__x0002_</vt:lpstr>
      <vt:lpstr>Tick Data Capture &amp; Management Case Study:  Systematic Trading Group</vt:lpstr>
      <vt:lpstr>MongoDB World New York City,  June 23-25</vt:lpstr>
      <vt:lpstr>Webinar Q&amp;A  buzz.moschetti@mongodb.com http://world.mongodb.com Save 25% with discount code 25mk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Graham Neray</dc:creator>
  <cp:lastModifiedBy>Buzz Moschetti</cp:lastModifiedBy>
  <cp:revision>323</cp:revision>
  <cp:lastPrinted>2013-08-06T18:39:34Z</cp:lastPrinted>
  <dcterms:created xsi:type="dcterms:W3CDTF">2013-06-10T16:46:13Z</dcterms:created>
  <dcterms:modified xsi:type="dcterms:W3CDTF">2014-04-15T14:39:55Z</dcterms:modified>
</cp:coreProperties>
</file>